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6"/>
  </p:notesMasterIdLst>
  <p:sldIdLst>
    <p:sldId id="263" r:id="rId4"/>
    <p:sldId id="267" r:id="rId5"/>
    <p:sldId id="269" r:id="rId7"/>
    <p:sldId id="270" r:id="rId8"/>
    <p:sldId id="268" r:id="rId9"/>
    <p:sldId id="265" r:id="rId10"/>
    <p:sldId id="271" r:id="rId11"/>
    <p:sldId id="272" r:id="rId12"/>
    <p:sldId id="273" r:id="rId13"/>
    <p:sldId id="275" r:id="rId14"/>
    <p:sldId id="276" r:id="rId15"/>
    <p:sldId id="277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4" userDrawn="1">
          <p15:clr>
            <a:srgbClr val="A4A3A4"/>
          </p15:clr>
        </p15:guide>
        <p15:guide id="2" pos="38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ll" initials="W用" lastIdx="0" clrIdx="0"/>
  <p:cmAuthor id="2" name="丁 家波" initials="丁" lastIdx="0" clrIdx="1"/>
  <p:cmAuthor id="3" name="任 肖" initials="任" lastIdx="0" clrIdx="2"/>
  <p:cmAuthor id="4" name="User" initials="U" lastIdx="0" clrIdx="3"/>
  <p:cmAuthor id="5" name="Ding Jiabo" initials="DJ" lastIdx="0" clrIdx="4"/>
  <p:cmAuthor id="6" name="作者" initials="A" lastIdx="0" clrIdx="5"/>
  <p:cmAuthor id="7" name="Canbin Ouyang" initials="C" lastIdx="0" clrIdx="6"/>
  <p:cmAuthor id="8" name="zhangjm" initials="z" lastIdx="0" clrIdx="7"/>
  <p:cmAuthor id="9" name="HYS" initials="H" lastIdx="0" clrIdx="8"/>
  <p:cmAuthor id="10" name="1层会议室" initials="1" lastIdx="0" clrIdx="9"/>
  <p:cmAuthor id="11" name="WPS_1679281038" initials="W" lastIdx="0" clrIdx="10"/>
  <p:cmAuthor id="12" name="Guangzhi" initials="G" lastIdx="0" clrIdx="11"/>
  <p:cmAuthor id="13" name="xbany" initials="xb21cn" lastIdx="0" clrIdx="12"/>
  <p:cmAuthor id="14" name="家波 丁" initials="家波" lastIdx="0" clrIdx="1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24"/>
        <p:guide pos="38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55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tx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AI 生成的内容可能不正确。"/>
          <p:cNvPicPr>
            <a:picLocks noChangeAspect="1"/>
          </p:cNvPicPr>
          <p:nvPr userDrawn="1"/>
        </p:nvPicPr>
        <p:blipFill>
          <a:blip r:embed="rId2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"/>
            <a:ext cx="12192000" cy="6858001"/>
          </a:xfrm>
          <a:prstGeom prst="rect">
            <a:avLst/>
          </a:prstGeom>
        </p:spPr>
      </p:pic>
      <p:sp>
        <p:nvSpPr>
          <p:cNvPr id="17" name="矩形: 圆角 16"/>
          <p:cNvSpPr/>
          <p:nvPr userDrawn="1"/>
        </p:nvSpPr>
        <p:spPr>
          <a:xfrm>
            <a:off x="0" y="-2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背景图案&#10;&#10;AI 生成的内容可能不正确。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93"/>
          <a:stretch>
            <a:fillRect/>
          </a:stretch>
        </p:blipFill>
        <p:spPr>
          <a:xfrm>
            <a:off x="0" y="-2026"/>
            <a:ext cx="12192000" cy="71368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635" y="-4053"/>
            <a:ext cx="12192635" cy="717734"/>
          </a:xfrm>
          <a:prstGeom prst="rect">
            <a:avLst/>
          </a:prstGeom>
          <a:gradFill flip="none" rotWithShape="1">
            <a:gsLst>
              <a:gs pos="0">
                <a:srgbClr val="249087">
                  <a:alpha val="95000"/>
                </a:srgbClr>
              </a:gs>
              <a:gs pos="100000">
                <a:srgbClr val="249087">
                  <a:alpha val="5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4000">
                    <a:srgbClr val="1A6F6F"/>
                  </a:gs>
                  <a:gs pos="100000">
                    <a:srgbClr val="75C740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635" y="757662"/>
            <a:ext cx="12192635" cy="45719"/>
          </a:xfrm>
          <a:prstGeom prst="rect">
            <a:avLst/>
          </a:prstGeom>
          <a:gradFill flip="none" rotWithShape="1">
            <a:gsLst>
              <a:gs pos="0">
                <a:srgbClr val="249087">
                  <a:alpha val="95000"/>
                </a:srgbClr>
              </a:gs>
              <a:gs pos="100000">
                <a:srgbClr val="249087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4000">
                    <a:srgbClr val="1A6F6F"/>
                  </a:gs>
                  <a:gs pos="100000">
                    <a:srgbClr val="75C740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背景图案&#10;&#10;AI 生成的内容可能不正确。"/>
          <p:cNvPicPr>
            <a:picLocks noChangeAspect="1"/>
          </p:cNvPicPr>
          <p:nvPr userDrawn="1"/>
        </p:nvPicPr>
        <p:blipFill>
          <a:blip r:embed="rId2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"/>
            <a:ext cx="12192000" cy="6858001"/>
          </a:xfrm>
          <a:prstGeom prst="rect">
            <a:avLst/>
          </a:prstGeom>
        </p:spPr>
      </p:pic>
      <p:sp>
        <p:nvSpPr>
          <p:cNvPr id="17" name="矩形: 圆角 16"/>
          <p:cNvSpPr/>
          <p:nvPr userDrawn="1"/>
        </p:nvSpPr>
        <p:spPr>
          <a:xfrm>
            <a:off x="0" y="-2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背景图案&#10;&#10;AI 生成的内容可能不正确。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93"/>
          <a:stretch>
            <a:fillRect/>
          </a:stretch>
        </p:blipFill>
        <p:spPr>
          <a:xfrm>
            <a:off x="0" y="-2026"/>
            <a:ext cx="12192000" cy="71368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635" y="-4053"/>
            <a:ext cx="12192635" cy="717734"/>
          </a:xfrm>
          <a:prstGeom prst="rect">
            <a:avLst/>
          </a:prstGeom>
          <a:gradFill flip="none" rotWithShape="1">
            <a:gsLst>
              <a:gs pos="0">
                <a:srgbClr val="249087">
                  <a:alpha val="95000"/>
                </a:srgbClr>
              </a:gs>
              <a:gs pos="100000">
                <a:srgbClr val="249087">
                  <a:alpha val="5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4000">
                    <a:srgbClr val="1A6F6F"/>
                  </a:gs>
                  <a:gs pos="100000">
                    <a:srgbClr val="75C740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635" y="757662"/>
            <a:ext cx="12192635" cy="45719"/>
          </a:xfrm>
          <a:prstGeom prst="rect">
            <a:avLst/>
          </a:prstGeom>
          <a:gradFill flip="none" rotWithShape="1">
            <a:gsLst>
              <a:gs pos="0">
                <a:srgbClr val="249087">
                  <a:alpha val="95000"/>
                </a:srgbClr>
              </a:gs>
              <a:gs pos="100000">
                <a:srgbClr val="249087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4000">
                    <a:srgbClr val="1A6F6F"/>
                  </a:gs>
                  <a:gs pos="100000">
                    <a:srgbClr val="75C740"/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9" Type="http://schemas.openxmlformats.org/officeDocument/2006/relationships/tags" Target="../tags/tag124.xml"/><Relationship Id="rId18" Type="http://schemas.openxmlformats.org/officeDocument/2006/relationships/tags" Target="../tags/tag123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3" Type="http://schemas.openxmlformats.org/officeDocument/2006/relationships/slideLayout" Target="../slideLayouts/slideLayout26.xml"/><Relationship Id="rId12" Type="http://schemas.openxmlformats.org/officeDocument/2006/relationships/image" Target="../media/image50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image" Target="../media/image52.png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154.xml"/><Relationship Id="rId10" Type="http://schemas.openxmlformats.org/officeDocument/2006/relationships/tags" Target="../tags/tag153.xml"/><Relationship Id="rId1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5.xml"/><Relationship Id="rId7" Type="http://schemas.openxmlformats.org/officeDocument/2006/relationships/tags" Target="../tags/tag129.xml"/><Relationship Id="rId6" Type="http://schemas.openxmlformats.org/officeDocument/2006/relationships/image" Target="../media/image5.png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../media/image11.pn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tags" Target="../tags/tag131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tags" Target="../tags/tag130.xml"/><Relationship Id="rId19" Type="http://schemas.openxmlformats.org/officeDocument/2006/relationships/slideLayout" Target="../slideLayouts/slideLayout26.xml"/><Relationship Id="rId18" Type="http://schemas.openxmlformats.org/officeDocument/2006/relationships/tags" Target="../tags/tag133.xml"/><Relationship Id="rId17" Type="http://schemas.openxmlformats.org/officeDocument/2006/relationships/image" Target="../media/image19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tiff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6.xml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image" Target="../media/image20.png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6.png"/><Relationship Id="rId3" Type="http://schemas.openxmlformats.org/officeDocument/2006/relationships/image" Target="../media/image26.png"/><Relationship Id="rId2" Type="http://schemas.openxmlformats.org/officeDocument/2006/relationships/tags" Target="../tags/tag135.xml"/><Relationship Id="rId11" Type="http://schemas.openxmlformats.org/officeDocument/2006/relationships/slideLayout" Target="../slideLayouts/slideLayout15.xml"/><Relationship Id="rId10" Type="http://schemas.openxmlformats.org/officeDocument/2006/relationships/tags" Target="../tags/tag138.xml"/><Relationship Id="rId1" Type="http://schemas.openxmlformats.org/officeDocument/2006/relationships/tags" Target="../tags/tag13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tags" Target="../tags/tag141.xml"/><Relationship Id="rId7" Type="http://schemas.openxmlformats.org/officeDocument/2006/relationships/image" Target="../media/image30.png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image" Target="../media/image29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image" Target="../media/image30.png"/><Relationship Id="rId2" Type="http://schemas.openxmlformats.org/officeDocument/2006/relationships/tags" Target="../tags/tag142.xml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image" Target="../media/image39.jpeg"/><Relationship Id="rId7" Type="http://schemas.openxmlformats.org/officeDocument/2006/relationships/image" Target="../media/image38.jpe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1575435" y="962660"/>
            <a:ext cx="9272270" cy="7658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760"/>
              </a:lnSpc>
            </a:pPr>
            <a:endParaRPr lang="zh-CN" altLang="en-US" sz="3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882650"/>
            <a:ext cx="12192000" cy="18478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760"/>
              </a:lnSpc>
            </a:pPr>
            <a:r>
              <a:rPr lang="zh-CN" altLang="en-US" sz="4800" b="1" dirty="0">
                <a:latin typeface="微软雅黑" panose="020B0503020204020204" charset="-122"/>
                <a:ea typeface="微软雅黑" panose="020B0503020204020204" charset="-122"/>
              </a:rPr>
              <a:t>智能疫病监测预警机器人产业化项目</a:t>
            </a:r>
            <a:endParaRPr lang="zh-CN" altLang="en-US" sz="4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5760"/>
              </a:lnSpc>
            </a:pPr>
            <a:r>
              <a:rPr lang="en-US" altLang="zh-CN" sz="4000" b="1" dirty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</a:rPr>
              <a:t>引领全健康领域技术新变革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5760"/>
              </a:lnSpc>
            </a:pP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995930"/>
            <a:ext cx="1219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40000"/>
              </a:lnSpc>
            </a:pPr>
            <a:r>
              <a:rPr lang="zh-CN" altLang="en-US" sz="2000" b="1"/>
              <a:t>团队领域：智能机器人、疫病防控</a:t>
            </a:r>
            <a:endParaRPr lang="zh-CN" altLang="en-US" sz="20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685" y="4411980"/>
            <a:ext cx="12245975" cy="244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icture 2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42" name="textbox 242"/>
          <p:cNvSpPr/>
          <p:nvPr/>
        </p:nvSpPr>
        <p:spPr>
          <a:xfrm>
            <a:off x="6797588" y="1403317"/>
            <a:ext cx="4612004" cy="4310379"/>
          </a:xfrm>
          <a:prstGeom prst="rect">
            <a:avLst/>
          </a:prstGeom>
          <a:solidFill>
            <a:srgbClr val="FFFFFF">
              <a:alpha val="99215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8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89305" algn="l" rtl="0" eaLnBrk="0">
              <a:lnSpc>
                <a:spcPts val="3165"/>
              </a:lnSpc>
            </a:pPr>
            <a:r>
              <a:rPr sz="2300" b="1" kern="0" spc="8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总体发展规划（3年）</a:t>
            </a:r>
            <a:endParaRPr sz="23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3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4955" algn="l" rtl="0" eaLnBrk="0">
              <a:lnSpc>
                <a:spcPts val="2325"/>
              </a:lnSpc>
              <a:spcBef>
                <a:spcPts val="515"/>
              </a:spcBef>
            </a:pPr>
            <a:r>
              <a:rPr sz="1700" kern="0" spc="40" dirty="0">
                <a:solidFill>
                  <a:srgbClr val="2169D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700" kern="0" spc="100" dirty="0">
                <a:solidFill>
                  <a:srgbClr val="2169D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700" b="1" kern="0" spc="4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销售总额：</a:t>
            </a:r>
            <a:r>
              <a:rPr sz="1700" b="1" kern="0" spc="-26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4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sz="1700" kern="0" spc="4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sz="1700" kern="0" spc="4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00万元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4955" algn="l" rtl="0" eaLnBrk="0">
              <a:lnSpc>
                <a:spcPts val="2325"/>
              </a:lnSpc>
              <a:spcBef>
                <a:spcPts val="520"/>
              </a:spcBef>
            </a:pPr>
            <a:r>
              <a:rPr sz="1700" kern="0" spc="60" dirty="0">
                <a:solidFill>
                  <a:srgbClr val="2169D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1700" b="1" kern="0" spc="6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净利润总额：</a:t>
            </a:r>
            <a:r>
              <a:rPr sz="1700" b="1" kern="0" spc="-33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700" kern="0" spc="6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1700" kern="0" spc="6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00万</a:t>
            </a:r>
            <a:r>
              <a:rPr sz="1700" kern="0" spc="5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4955" algn="l" rtl="0" eaLnBrk="0">
              <a:lnSpc>
                <a:spcPts val="2325"/>
              </a:lnSpc>
              <a:spcBef>
                <a:spcPts val="520"/>
              </a:spcBef>
            </a:pPr>
            <a:r>
              <a:rPr sz="1700" kern="0" spc="50" dirty="0">
                <a:solidFill>
                  <a:srgbClr val="2169D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700" kern="0" spc="70" dirty="0">
                <a:solidFill>
                  <a:srgbClr val="2169D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700" b="1" kern="0" spc="5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纳税总额：</a:t>
            </a:r>
            <a:r>
              <a:rPr sz="1700" b="1" kern="0" spc="-28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700" kern="0" spc="5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1700" kern="0" spc="5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</a:t>
            </a:r>
            <a:r>
              <a:rPr sz="1700" kern="0" spc="4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万元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4955" algn="l" rtl="0" eaLnBrk="0">
              <a:lnSpc>
                <a:spcPts val="2325"/>
              </a:lnSpc>
              <a:spcBef>
                <a:spcPts val="520"/>
              </a:spcBef>
            </a:pPr>
            <a:r>
              <a:rPr sz="1700" kern="0" spc="40" dirty="0">
                <a:solidFill>
                  <a:srgbClr val="2169D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1700" b="1" kern="0" spc="4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净利润率：</a:t>
            </a:r>
            <a:r>
              <a:rPr sz="1700" b="1" kern="0" spc="-16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4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&gt;20%</a:t>
            </a:r>
            <a:r>
              <a:rPr sz="1700" kern="0" spc="17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700" kern="0" spc="4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(2027年起）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2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4955" algn="l" rtl="0" eaLnBrk="0">
              <a:lnSpc>
                <a:spcPts val="2325"/>
              </a:lnSpc>
              <a:spcBef>
                <a:spcPts val="520"/>
              </a:spcBef>
            </a:pPr>
            <a:r>
              <a:rPr sz="1700" kern="0" spc="30" dirty="0">
                <a:solidFill>
                  <a:srgbClr val="2169D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700" kern="0" spc="100" dirty="0">
                <a:solidFill>
                  <a:srgbClr val="2169D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700" b="1" kern="0" spc="3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专利布局：</a:t>
            </a:r>
            <a:r>
              <a:rPr sz="1700" b="1" kern="0" spc="-26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1700" kern="0" spc="3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sz="1700" kern="0" spc="3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0件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5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74955" algn="l" rtl="0" eaLnBrk="0">
              <a:lnSpc>
                <a:spcPct val="88000"/>
              </a:lnSpc>
              <a:spcBef>
                <a:spcPts val="0"/>
              </a:spcBef>
            </a:pPr>
            <a:r>
              <a:rPr sz="1700" kern="0" spc="50" dirty="0">
                <a:solidFill>
                  <a:srgbClr val="2169D3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</a:t>
            </a:r>
            <a:r>
              <a:rPr sz="1700" b="1" kern="0" spc="5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企业资质：</a:t>
            </a:r>
            <a:r>
              <a:rPr sz="1700" kern="0" spc="5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专精特新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4" name="picture 2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22705" y="3780220"/>
            <a:ext cx="826217" cy="266949"/>
          </a:xfrm>
          <a:prstGeom prst="rect">
            <a:avLst/>
          </a:prstGeom>
        </p:spPr>
      </p:pic>
      <p:graphicFrame>
        <p:nvGraphicFramePr>
          <p:cNvPr id="246" name="table 246"/>
          <p:cNvGraphicFramePr>
            <a:graphicFrameLocks noGrp="1"/>
          </p:cNvGraphicFramePr>
          <p:nvPr/>
        </p:nvGraphicFramePr>
        <p:xfrm>
          <a:off x="1317815" y="1986216"/>
          <a:ext cx="2966085" cy="3340735"/>
        </p:xfrm>
        <a:graphic>
          <a:graphicData uri="http://schemas.openxmlformats.org/drawingml/2006/table">
            <a:tbl>
              <a:tblPr/>
              <a:tblGrid>
                <a:gridCol w="1089025"/>
                <a:gridCol w="882650"/>
                <a:gridCol w="994410"/>
              </a:tblGrid>
              <a:tr h="168719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33730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  <a:tabLst>
                          <a:tab pos="688340" algn="l"/>
                        </a:tabLst>
                      </a:pPr>
                      <a:r>
                        <a:rPr sz="900" kern="0" spc="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	</a:t>
                      </a: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6000"/>
                        </a:lnSpc>
                      </a:pPr>
                      <a:endParaRPr sz="2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4925" algn="l" rtl="0" eaLnBrk="0">
                        <a:lnSpc>
                          <a:spcPts val="1355"/>
                        </a:lnSpc>
                        <a:spcBef>
                          <a:spcPts val="0"/>
                        </a:spcBef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1587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6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2075" algn="l" rtl="0" eaLnBrk="0">
                        <a:lnSpc>
                          <a:spcPts val="1355"/>
                        </a:lnSpc>
                      </a:pP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973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r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587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380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</a:pPr>
                      <a:endParaRPr sz="3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241300" algn="l" rtl="0" eaLnBrk="0">
                        <a:lnSpc>
                          <a:spcPts val="1355"/>
                        </a:lnSpc>
                        <a:spcBef>
                          <a:spcPts val="5"/>
                        </a:spcBef>
                        <a:tabLst>
                          <a:tab pos="293370" algn="l"/>
                        </a:tabLst>
                      </a:pPr>
                      <a:r>
                        <a:rPr sz="900" kern="0" spc="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	</a:t>
                      </a: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339725" algn="l" rtl="0" eaLnBrk="0">
                        <a:lnSpc>
                          <a:spcPts val="1355"/>
                        </a:lnSpc>
                        <a:spcBef>
                          <a:spcPts val="280"/>
                        </a:spcBef>
                        <a:tabLst>
                          <a:tab pos="393700" algn="l"/>
                        </a:tabLst>
                      </a:pPr>
                      <a:r>
                        <a:rPr sz="900" kern="0" spc="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	</a:t>
                      </a: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11000"/>
                        </a:lnSpc>
                      </a:pPr>
                      <a:endParaRPr sz="8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142240" algn="l" rtl="0" eaLnBrk="0">
                        <a:lnSpc>
                          <a:spcPts val="1355"/>
                        </a:lnSpc>
                        <a:spcBef>
                          <a:spcPts val="0"/>
                        </a:spcBef>
                        <a:tabLst>
                          <a:tab pos="205740" algn="l"/>
                        </a:tabLst>
                      </a:pPr>
                      <a:r>
                        <a:rPr sz="900" kern="0" spc="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</a:rPr>
                        <a:t>	</a:t>
                      </a:r>
                      <a:endParaRPr sz="9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 vert="horz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87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587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cPr marL="0" marR="0" marT="0" marB="0" vert="horz">
                    <a:lnL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248" name="picture 2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22705" y="4923155"/>
            <a:ext cx="135255" cy="262255"/>
          </a:xfrm>
          <a:prstGeom prst="rect">
            <a:avLst/>
          </a:prstGeom>
        </p:spPr>
      </p:pic>
      <p:pic>
        <p:nvPicPr>
          <p:cNvPr id="250" name="picture 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322705" y="4615180"/>
            <a:ext cx="530225" cy="274955"/>
          </a:xfrm>
          <a:prstGeom prst="rect">
            <a:avLst/>
          </a:prstGeom>
        </p:spPr>
      </p:pic>
      <p:pic>
        <p:nvPicPr>
          <p:cNvPr id="252" name="picture 2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22705" y="4089911"/>
            <a:ext cx="236514" cy="263035"/>
          </a:xfrm>
          <a:prstGeom prst="rect">
            <a:avLst/>
          </a:prstGeom>
        </p:spPr>
      </p:pic>
      <p:pic>
        <p:nvPicPr>
          <p:cNvPr id="254" name="picture 2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22705" y="3254375"/>
            <a:ext cx="553085" cy="265430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1558925" y="5951220"/>
            <a:ext cx="8479790" cy="5626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4225"/>
              </a:lnSpc>
            </a:pPr>
            <a:r>
              <a:rPr sz="3200" b="1" kern="0" spc="-40" dirty="0">
                <a:solidFill>
                  <a:srgbClr val="2D62D2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力争</a:t>
            </a:r>
            <a:r>
              <a:rPr lang="zh-CN" sz="3200" b="1" kern="0" spc="-40" dirty="0">
                <a:solidFill>
                  <a:srgbClr val="2D62D2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打造</a:t>
            </a:r>
            <a:r>
              <a:rPr sz="3200" b="1" kern="0" spc="-40" dirty="0">
                <a:solidFill>
                  <a:srgbClr val="2D62D2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sz="3200" b="1" kern="0" spc="-40" dirty="0">
                <a:solidFill>
                  <a:srgbClr val="2D62D2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智能疫病监测预警机器人</a:t>
            </a:r>
            <a:r>
              <a:rPr sz="3200" b="1" kern="0" spc="-40" dirty="0">
                <a:solidFill>
                  <a:srgbClr val="2D62D2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sz="3200" b="1" kern="0" spc="-40" dirty="0">
                <a:solidFill>
                  <a:srgbClr val="2D62D2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第一企业</a:t>
            </a:r>
            <a:endParaRPr lang="zh-CN" sz="3200" b="1" kern="0" spc="-40" dirty="0">
              <a:solidFill>
                <a:srgbClr val="2D62D2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6" name="textbox 266"/>
          <p:cNvSpPr/>
          <p:nvPr/>
        </p:nvSpPr>
        <p:spPr>
          <a:xfrm>
            <a:off x="604824" y="2287739"/>
            <a:ext cx="631190" cy="268858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335" algn="l" rtl="0" eaLnBrk="0">
              <a:lnSpc>
                <a:spcPct val="86000"/>
              </a:lnSpc>
            </a:pPr>
            <a:r>
              <a:rPr sz="1200" kern="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销售收入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5000"/>
              </a:lnSpc>
              <a:spcBef>
                <a:spcPts val="365"/>
              </a:spcBef>
            </a:pPr>
            <a:r>
              <a:rPr sz="1200" kern="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研发投入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65735" algn="l" rtl="0" eaLnBrk="0">
              <a:lnSpc>
                <a:spcPct val="86000"/>
              </a:lnSpc>
              <a:spcBef>
                <a:spcPts val="365"/>
              </a:spcBef>
            </a:pPr>
            <a:r>
              <a:rPr sz="1200" kern="0" spc="-2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净利润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1000"/>
              </a:lnSpc>
            </a:pPr>
            <a:endParaRPr sz="3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r" rtl="0" eaLnBrk="0">
              <a:lnSpc>
                <a:spcPct val="86000"/>
              </a:lnSpc>
              <a:spcBef>
                <a:spcPts val="0"/>
              </a:spcBef>
            </a:pPr>
            <a:r>
              <a:rPr sz="1200" kern="0" spc="-30" dirty="0">
                <a:solidFill>
                  <a:srgbClr val="595959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税收</a:t>
            </a:r>
            <a:endParaRPr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68" name="picture 2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245163" y="1961451"/>
            <a:ext cx="22225" cy="3341052"/>
          </a:xfrm>
          <a:prstGeom prst="rect">
            <a:avLst/>
          </a:prstGeom>
        </p:spPr>
      </p:pic>
      <p:pic>
        <p:nvPicPr>
          <p:cNvPr id="270" name="picture 2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322705" y="2121535"/>
            <a:ext cx="3944620" cy="258445"/>
          </a:xfrm>
          <a:prstGeom prst="rect">
            <a:avLst/>
          </a:prstGeom>
        </p:spPr>
      </p:pic>
      <p:sp>
        <p:nvSpPr>
          <p:cNvPr id="272" name="textbox 272"/>
          <p:cNvSpPr/>
          <p:nvPr/>
        </p:nvSpPr>
        <p:spPr>
          <a:xfrm>
            <a:off x="1282700" y="5354320"/>
            <a:ext cx="5072380" cy="1816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1225"/>
              </a:lnSpc>
            </a:pPr>
            <a:r>
              <a:rPr sz="900" kern="0" spc="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</a:t>
            </a:r>
            <a:r>
              <a:rPr sz="900" kern="0" spc="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</a:t>
            </a:r>
            <a:r>
              <a:rPr sz="900" kern="0" spc="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</a:t>
            </a:r>
            <a:r>
              <a:rPr lang="en-US" sz="900" kern="0" spc="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5</a:t>
            </a:r>
            <a:r>
              <a:rPr sz="900" kern="0" spc="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00                       </a:t>
            </a:r>
            <a:r>
              <a:rPr lang="en-US" sz="900" kern="0" spc="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10</a:t>
            </a:r>
            <a:r>
              <a:rPr sz="900" kern="0" spc="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00                       </a:t>
            </a:r>
            <a:r>
              <a:rPr lang="en-US" sz="900" kern="0" spc="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15</a:t>
            </a:r>
            <a:r>
              <a:rPr sz="900" kern="0" spc="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00       </a:t>
            </a:r>
            <a:r>
              <a:rPr sz="900" kern="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</a:t>
            </a:r>
            <a:r>
              <a:rPr lang="en-US" sz="900" kern="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</a:t>
            </a:r>
            <a:r>
              <a:rPr sz="900" kern="0" spc="-10" dirty="0">
                <a:solidFill>
                  <a:srgbClr val="595959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000                       </a:t>
            </a:r>
            <a:endParaRPr sz="9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276" name="picture 2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22705" y="2939415"/>
            <a:ext cx="1104265" cy="248920"/>
          </a:xfrm>
          <a:prstGeom prst="rect">
            <a:avLst/>
          </a:prstGeom>
        </p:spPr>
      </p:pic>
      <p:pic>
        <p:nvPicPr>
          <p:cNvPr id="282" name="picture 2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322705" y="2417445"/>
            <a:ext cx="1169035" cy="237490"/>
          </a:xfrm>
          <a:prstGeom prst="rect">
            <a:avLst/>
          </a:prstGeom>
        </p:spPr>
      </p:pic>
      <p:sp>
        <p:nvSpPr>
          <p:cNvPr id="284" name="textbox 284"/>
          <p:cNvSpPr/>
          <p:nvPr/>
        </p:nvSpPr>
        <p:spPr>
          <a:xfrm>
            <a:off x="3905986" y="4804308"/>
            <a:ext cx="778509" cy="1828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sz="1200" kern="0" spc="-20" dirty="0">
                <a:solidFill>
                  <a:schemeClr val="tx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三年总目标</a:t>
            </a:r>
            <a:endParaRPr sz="1200" kern="0" spc="-20" dirty="0">
              <a:solidFill>
                <a:schemeClr val="tx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86" name="picture 2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758167" y="4830047"/>
            <a:ext cx="121608" cy="109447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4887197" y="4830047"/>
            <a:ext cx="109447" cy="10944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17855" y="439420"/>
            <a:ext cx="9231630" cy="1448435"/>
            <a:chOff x="973" y="692"/>
            <a:chExt cx="14538" cy="2281"/>
          </a:xfrm>
        </p:grpSpPr>
        <p:sp>
          <p:nvSpPr>
            <p:cNvPr id="278" name="textbox 278"/>
            <p:cNvSpPr/>
            <p:nvPr/>
          </p:nvSpPr>
          <p:spPr>
            <a:xfrm>
              <a:off x="4670" y="2453"/>
              <a:ext cx="1953" cy="521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5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2700" algn="l" rtl="0" eaLnBrk="0">
                <a:lnSpc>
                  <a:spcPct val="87000"/>
                </a:lnSpc>
              </a:pPr>
              <a:r>
                <a:rPr sz="2300" b="1" kern="0" spc="80" dirty="0">
                  <a:solidFill>
                    <a:srgbClr val="2169D3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财务指标</a:t>
              </a:r>
              <a:endParaRPr sz="23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4" name="textbox 204"/>
            <p:cNvSpPr/>
            <p:nvPr/>
          </p:nvSpPr>
          <p:spPr>
            <a:xfrm>
              <a:off x="1089" y="692"/>
              <a:ext cx="6913" cy="72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69000"/>
                </a:lnSpc>
                <a:buClrTx/>
                <a:buSzTx/>
                <a:buFontTx/>
              </a:pPr>
              <a:r>
                <a:rPr sz="3200" b="1" kern="0" spc="-10" dirty="0">
                  <a:solidFill>
                    <a:srgbClr val="2169D3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财务预测</a:t>
              </a:r>
              <a:endParaRPr sz="3200" b="1" kern="0" spc="-1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973" y="1335"/>
              <a:ext cx="14539" cy="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textbox 284"/>
          <p:cNvSpPr/>
          <p:nvPr/>
        </p:nvSpPr>
        <p:spPr>
          <a:xfrm>
            <a:off x="5078831" y="4784623"/>
            <a:ext cx="778509" cy="18287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6000"/>
              </a:lnSpc>
            </a:pPr>
            <a:r>
              <a:rPr lang="zh-CN" sz="12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第一年</a:t>
            </a:r>
            <a:endParaRPr lang="zh-CN" sz="12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picture 2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17625" y="3773805"/>
            <a:ext cx="1085215" cy="2679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88915" y="2121535"/>
            <a:ext cx="5988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2000</a:t>
            </a:r>
            <a:endParaRPr lang="en-US" altLang="zh-CN" sz="1000"/>
          </a:p>
        </p:txBody>
      </p:sp>
      <p:sp>
        <p:nvSpPr>
          <p:cNvPr id="5" name="文本框 4"/>
          <p:cNvSpPr txBox="1"/>
          <p:nvPr/>
        </p:nvSpPr>
        <p:spPr>
          <a:xfrm>
            <a:off x="2578735" y="2409825"/>
            <a:ext cx="5988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550</a:t>
            </a:r>
            <a:endParaRPr lang="en-US" altLang="zh-CN" sz="1000"/>
          </a:p>
        </p:txBody>
      </p:sp>
      <p:sp>
        <p:nvSpPr>
          <p:cNvPr id="6" name="文本框 5"/>
          <p:cNvSpPr txBox="1"/>
          <p:nvPr/>
        </p:nvSpPr>
        <p:spPr>
          <a:xfrm>
            <a:off x="2402840" y="2938780"/>
            <a:ext cx="5988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500</a:t>
            </a:r>
            <a:endParaRPr lang="en-US" altLang="zh-CN" sz="1000"/>
          </a:p>
        </p:txBody>
      </p:sp>
      <p:sp>
        <p:nvSpPr>
          <p:cNvPr id="8" name="文本框 7"/>
          <p:cNvSpPr txBox="1"/>
          <p:nvPr/>
        </p:nvSpPr>
        <p:spPr>
          <a:xfrm>
            <a:off x="1852930" y="3254375"/>
            <a:ext cx="5988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200</a:t>
            </a:r>
            <a:endParaRPr lang="en-US" altLang="zh-CN" sz="1000"/>
          </a:p>
        </p:txBody>
      </p:sp>
      <p:sp>
        <p:nvSpPr>
          <p:cNvPr id="9" name="文本框 8"/>
          <p:cNvSpPr txBox="1"/>
          <p:nvPr/>
        </p:nvSpPr>
        <p:spPr>
          <a:xfrm>
            <a:off x="2456815" y="3774440"/>
            <a:ext cx="5988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500</a:t>
            </a:r>
            <a:endParaRPr lang="en-US" altLang="zh-CN" sz="1000"/>
          </a:p>
        </p:txBody>
      </p:sp>
      <p:sp>
        <p:nvSpPr>
          <p:cNvPr id="10" name="文本框 9"/>
          <p:cNvSpPr txBox="1"/>
          <p:nvPr/>
        </p:nvSpPr>
        <p:spPr>
          <a:xfrm>
            <a:off x="1558925" y="4091305"/>
            <a:ext cx="5988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150</a:t>
            </a:r>
            <a:endParaRPr lang="en-US" altLang="zh-CN" sz="1000"/>
          </a:p>
        </p:txBody>
      </p:sp>
      <p:sp>
        <p:nvSpPr>
          <p:cNvPr id="11" name="文本框 10"/>
          <p:cNvSpPr txBox="1"/>
          <p:nvPr/>
        </p:nvSpPr>
        <p:spPr>
          <a:xfrm>
            <a:off x="1793875" y="4613275"/>
            <a:ext cx="5988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200</a:t>
            </a:r>
            <a:endParaRPr lang="en-US" altLang="zh-CN" sz="1000"/>
          </a:p>
        </p:txBody>
      </p:sp>
      <p:sp>
        <p:nvSpPr>
          <p:cNvPr id="12" name="文本框 11"/>
          <p:cNvSpPr txBox="1"/>
          <p:nvPr/>
        </p:nvSpPr>
        <p:spPr>
          <a:xfrm>
            <a:off x="1457960" y="4928235"/>
            <a:ext cx="59880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60</a:t>
            </a:r>
            <a:endParaRPr lang="en-US" altLang="zh-CN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picture 2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96" name="textbox 296"/>
          <p:cNvSpPr/>
          <p:nvPr>
            <p:custDataLst>
              <p:tags r:id="rId2"/>
            </p:custDataLst>
          </p:nvPr>
        </p:nvSpPr>
        <p:spPr>
          <a:xfrm>
            <a:off x="803275" y="4406900"/>
            <a:ext cx="3575050" cy="159131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9720" indent="-287020" algn="l" rtl="0" eaLnBrk="0">
              <a:lnSpc>
                <a:spcPct val="128000"/>
              </a:lnSpc>
            </a:pPr>
            <a:r>
              <a:rPr sz="1200" kern="0" spc="100" dirty="0">
                <a:solidFill>
                  <a:srgbClr val="1F449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    </a:t>
            </a:r>
            <a:r>
              <a:rPr sz="1200" kern="0" spc="10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国外代表企业包括</a:t>
            </a:r>
            <a:r>
              <a:rPr lang="zh-CN" altLang="en-US" sz="1200" kern="0" spc="8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</a:t>
            </a:r>
            <a:r>
              <a:rPr lang="en-US" altLang="zh-CN" sz="1200" kern="0" spc="8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Berti</a:t>
            </a:r>
            <a:r>
              <a:rPr lang="zh-CN" altLang="en-US" sz="1200" kern="0" spc="8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、德国</a:t>
            </a:r>
            <a:r>
              <a:rPr lang="en-US" altLang="zh-CN" sz="1200" kern="0" spc="8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sartorius</a:t>
            </a:r>
            <a:r>
              <a:rPr sz="1200" kern="0" spc="8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等。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3370" indent="-281305" algn="l" rtl="0" eaLnBrk="0">
              <a:lnSpc>
                <a:spcPct val="121000"/>
              </a:lnSpc>
              <a:spcBef>
                <a:spcPts val="825"/>
              </a:spcBef>
            </a:pPr>
            <a:r>
              <a:rPr sz="1200" kern="0" spc="7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   在</a:t>
            </a:r>
            <a:r>
              <a:rPr lang="zh-CN" sz="1200" kern="0" spc="7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气溶胶生物富集技术</a:t>
            </a:r>
            <a:r>
              <a:rPr sz="1200" kern="0" spc="8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上保持领先。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6000"/>
              </a:lnSpc>
            </a:pPr>
            <a:endParaRPr sz="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9720" indent="-287020" algn="l" rtl="0" eaLnBrk="0">
              <a:lnSpc>
                <a:spcPct val="128000"/>
              </a:lnSpc>
              <a:buClrTx/>
              <a:buSzTx/>
              <a:buFontTx/>
            </a:pPr>
            <a:r>
              <a:rPr sz="1200" kern="0" spc="5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   </a:t>
            </a:r>
            <a:r>
              <a:rPr sz="1200" kern="0" spc="10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存在成本高 、 未进行AI端开发、 未集成检测系统等劣势。</a:t>
            </a:r>
            <a:endParaRPr sz="1200" kern="0" spc="10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8" name="textbox 298"/>
          <p:cNvSpPr/>
          <p:nvPr/>
        </p:nvSpPr>
        <p:spPr>
          <a:xfrm>
            <a:off x="8108950" y="4399280"/>
            <a:ext cx="2938780" cy="15633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9720" indent="-287020" algn="just" rtl="0" eaLnBrk="0">
              <a:lnSpc>
                <a:spcPct val="168000"/>
              </a:lnSpc>
              <a:buClrTx/>
              <a:buSzTx/>
              <a:buFontTx/>
            </a:pPr>
            <a:r>
              <a:rPr sz="1200" kern="0" spc="-30" dirty="0">
                <a:solidFill>
                  <a:srgbClr val="1F449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kern="0" spc="30" dirty="0">
                <a:solidFill>
                  <a:srgbClr val="1F449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</a:t>
            </a:r>
            <a:r>
              <a:rPr lang="en-US" altLang="zh-CN" sz="1200" kern="0" spc="8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本项目的优势在于多场景移动式采样、 实时AI 决策 、 微流控全流程封闭式监测以及专业国际化技术团队。</a:t>
            </a:r>
            <a:endParaRPr lang="en-US" altLang="zh-CN" sz="1200" kern="0" spc="8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9720" indent="-287020" algn="just" rtl="0" eaLnBrk="0">
              <a:lnSpc>
                <a:spcPct val="168000"/>
              </a:lnSpc>
              <a:buClrTx/>
              <a:buSzTx/>
              <a:buFontTx/>
            </a:pPr>
            <a:r>
              <a:rPr lang="en-US" altLang="zh-CN" sz="1200" kern="0" spc="8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   知名度与市场需进一步拓展，为本项目后续发展的重点方向。</a:t>
            </a:r>
            <a:endParaRPr lang="en-US" altLang="zh-CN" sz="1200" kern="0" spc="8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2" name="group 22"/>
          <p:cNvGrpSpPr/>
          <p:nvPr>
            <p:custDataLst>
              <p:tags r:id="rId3"/>
            </p:custDataLst>
          </p:nvPr>
        </p:nvGrpSpPr>
        <p:grpSpPr>
          <a:xfrm rot="21600000">
            <a:off x="1477784" y="1985822"/>
            <a:ext cx="1996935" cy="1997531"/>
            <a:chOff x="0" y="0"/>
            <a:chExt cx="1996935" cy="1997531"/>
          </a:xfrm>
        </p:grpSpPr>
        <p:pic>
          <p:nvPicPr>
            <p:cNvPr id="300" name="picture 30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1996935" cy="1997531"/>
            </a:xfrm>
            <a:prstGeom prst="rect">
              <a:avLst/>
            </a:prstGeom>
          </p:spPr>
        </p:pic>
        <p:sp>
          <p:nvSpPr>
            <p:cNvPr id="302" name="textbox 302"/>
            <p:cNvSpPr/>
            <p:nvPr>
              <p:custDataLst>
                <p:tags r:id="rId6"/>
              </p:custDataLst>
            </p:nvPr>
          </p:nvSpPr>
          <p:spPr>
            <a:xfrm>
              <a:off x="-12700" y="-12700"/>
              <a:ext cx="2022475" cy="202311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2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22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22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0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609600" indent="16510" algn="l" rtl="0" eaLnBrk="0">
                <a:lnSpc>
                  <a:spcPct val="89000"/>
                </a:lnSpc>
              </a:pPr>
              <a:r>
                <a:rPr sz="3200" b="1" kern="0" spc="-100" dirty="0">
                  <a:solidFill>
                    <a:srgbClr val="034195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国外</a:t>
              </a:r>
              <a:r>
                <a:rPr sz="3200" b="1" kern="0" spc="0" dirty="0">
                  <a:solidFill>
                    <a:srgbClr val="034195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r>
                <a:rPr sz="3200" b="1" kern="0" spc="-30" dirty="0">
                  <a:solidFill>
                    <a:srgbClr val="034195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企业</a:t>
              </a:r>
              <a:endParaRPr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4" name="group 24"/>
          <p:cNvGrpSpPr/>
          <p:nvPr>
            <p:custDataLst>
              <p:tags r:id="rId7"/>
            </p:custDataLst>
          </p:nvPr>
        </p:nvGrpSpPr>
        <p:grpSpPr>
          <a:xfrm rot="21600000">
            <a:off x="4966576" y="1974011"/>
            <a:ext cx="1996833" cy="1997278"/>
            <a:chOff x="0" y="0"/>
            <a:chExt cx="1996833" cy="1997278"/>
          </a:xfrm>
        </p:grpSpPr>
        <p:pic>
          <p:nvPicPr>
            <p:cNvPr id="304" name="picture 30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996833" cy="1997278"/>
            </a:xfrm>
            <a:prstGeom prst="rect">
              <a:avLst/>
            </a:prstGeom>
          </p:spPr>
        </p:pic>
        <p:sp>
          <p:nvSpPr>
            <p:cNvPr id="306" name="textbox 306"/>
            <p:cNvSpPr/>
            <p:nvPr>
              <p:custDataLst>
                <p:tags r:id="rId10"/>
              </p:custDataLst>
            </p:nvPr>
          </p:nvSpPr>
          <p:spPr>
            <a:xfrm>
              <a:off x="-12700" y="-12700"/>
              <a:ext cx="2022475" cy="2023110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2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22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122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algn="l" rtl="0" eaLnBrk="0">
                <a:lnSpc>
                  <a:spcPct val="8000"/>
                </a:lnSpc>
              </a:pPr>
              <a:endParaRPr sz="1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609600" indent="16510" algn="l" rtl="0" eaLnBrk="0">
                <a:lnSpc>
                  <a:spcPct val="89000"/>
                </a:lnSpc>
              </a:pPr>
              <a:r>
                <a:rPr sz="3200" b="1" kern="0" spc="-100" dirty="0">
                  <a:solidFill>
                    <a:srgbClr val="1F4491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国内</a:t>
              </a:r>
              <a:r>
                <a:rPr sz="3200" b="1" kern="0" spc="0" dirty="0">
                  <a:solidFill>
                    <a:srgbClr val="1F4491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 </a:t>
              </a:r>
              <a:r>
                <a:rPr sz="3200" b="1" kern="0" spc="-30" dirty="0">
                  <a:solidFill>
                    <a:srgbClr val="1F4491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企业</a:t>
              </a:r>
              <a:endParaRPr sz="3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08" name="textbox 308"/>
          <p:cNvSpPr/>
          <p:nvPr>
            <p:custDataLst>
              <p:tags r:id="rId11"/>
            </p:custDataLst>
          </p:nvPr>
        </p:nvSpPr>
        <p:spPr>
          <a:xfrm>
            <a:off x="4621530" y="4435475"/>
            <a:ext cx="3020695" cy="130683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91465" indent="-278765" algn="l" rtl="0" eaLnBrk="0">
              <a:lnSpc>
                <a:spcPct val="130000"/>
              </a:lnSpc>
            </a:pPr>
            <a:r>
              <a:rPr sz="1200" kern="0" spc="-40" dirty="0">
                <a:solidFill>
                  <a:srgbClr val="1F449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200" kern="0" spc="50" dirty="0">
                <a:solidFill>
                  <a:srgbClr val="1F4491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1200" kern="0" spc="10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国 内 代 表 企 业 鼎蓝科技生物气溶胶实时监测仪等</a:t>
            </a:r>
            <a:endParaRPr sz="1200" kern="0" spc="10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2000"/>
              </a:lnSpc>
            </a:pPr>
            <a:endParaRPr sz="1200" kern="0" spc="10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6545" indent="-284480" algn="l" rtl="0" eaLnBrk="0">
              <a:lnSpc>
                <a:spcPct val="125000"/>
              </a:lnSpc>
              <a:spcBef>
                <a:spcPts val="5"/>
              </a:spcBef>
            </a:pPr>
            <a:r>
              <a:rPr sz="1200" kern="0" spc="10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  固定式单一采集模块、 无AI端决策等问题。</a:t>
            </a:r>
            <a:endParaRPr sz="1200" kern="0" spc="10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0" name="textbox 310"/>
          <p:cNvSpPr/>
          <p:nvPr/>
        </p:nvSpPr>
        <p:spPr>
          <a:xfrm>
            <a:off x="9037680" y="2521178"/>
            <a:ext cx="835660" cy="90931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59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3970" indent="-1905" algn="l" rtl="0" eaLnBrk="0">
              <a:lnSpc>
                <a:spcPct val="91000"/>
              </a:lnSpc>
            </a:pPr>
            <a:r>
              <a:rPr sz="3200" b="1" kern="0" spc="-10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项目优势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09625" y="765175"/>
            <a:ext cx="9232265" cy="469265"/>
            <a:chOff x="838" y="692"/>
            <a:chExt cx="14539" cy="739"/>
          </a:xfrm>
        </p:grpSpPr>
        <p:sp>
          <p:nvSpPr>
            <p:cNvPr id="204" name="textbox 204"/>
            <p:cNvSpPr/>
            <p:nvPr/>
          </p:nvSpPr>
          <p:spPr>
            <a:xfrm>
              <a:off x="1089" y="692"/>
              <a:ext cx="6913" cy="724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69000"/>
                </a:lnSpc>
                <a:buClrTx/>
                <a:buSzTx/>
                <a:buFontTx/>
              </a:pPr>
              <a:r>
                <a:rPr lang="zh-CN" sz="3200" b="1" kern="0" spc="-10" dirty="0">
                  <a:solidFill>
                    <a:srgbClr val="2169D3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竞争对手分析</a:t>
              </a:r>
              <a:endParaRPr lang="zh-CN" sz="3200" b="1" kern="0" spc="-1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838" y="1335"/>
              <a:ext cx="14539" cy="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3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344" name="picture 3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95177" y="1753716"/>
            <a:ext cx="5313343" cy="3959077"/>
          </a:xfrm>
          <a:prstGeom prst="rect">
            <a:avLst/>
          </a:prstGeom>
        </p:spPr>
      </p:pic>
      <p:graphicFrame>
        <p:nvGraphicFramePr>
          <p:cNvPr id="346" name="table 346"/>
          <p:cNvGraphicFramePr>
            <a:graphicFrameLocks noGrp="1"/>
          </p:cNvGraphicFramePr>
          <p:nvPr/>
        </p:nvGraphicFramePr>
        <p:xfrm>
          <a:off x="6354444" y="1755140"/>
          <a:ext cx="4890769" cy="3873500"/>
        </p:xfrm>
        <a:graphic>
          <a:graphicData uri="http://schemas.openxmlformats.org/drawingml/2006/table">
            <a:tbl>
              <a:tblPr/>
              <a:tblGrid>
                <a:gridCol w="2494279"/>
                <a:gridCol w="2396489"/>
              </a:tblGrid>
              <a:tr h="81788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10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88060" algn="l" rtl="0" eaLnBrk="0">
                        <a:lnSpc>
                          <a:spcPct val="83000"/>
                        </a:lnSpc>
                        <a:spcBef>
                          <a:spcPts val="5"/>
                        </a:spcBef>
                      </a:pPr>
                      <a:r>
                        <a:rPr sz="20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项目</a:t>
                      </a:r>
                      <a:endParaRPr sz="20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4D73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00075" algn="l" rtl="0" eaLnBrk="0">
                        <a:lnSpc>
                          <a:spcPts val="2770"/>
                        </a:lnSpc>
                        <a:spcBef>
                          <a:spcPts val="0"/>
                        </a:spcBef>
                      </a:pPr>
                      <a:r>
                        <a:rPr sz="2000" b="1" kern="0" spc="8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规格/要求</a:t>
                      </a:r>
                      <a:endParaRPr sz="20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FFFF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4D73"/>
                    </a:solidFill>
                  </a:tcPr>
                </a:tc>
              </a:tr>
              <a:tr h="76073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7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10235" algn="l" rtl="0" eaLnBrk="0">
                        <a:lnSpc>
                          <a:spcPct val="88000"/>
                        </a:lnSpc>
                        <a:spcBef>
                          <a:spcPts val="5"/>
                        </a:spcBef>
                      </a:pPr>
                      <a:r>
                        <a:rPr sz="1800" kern="0" spc="19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试生产车间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47395" algn="l" rtl="0" eaLnBrk="0">
                        <a:lnSpc>
                          <a:spcPts val="2445"/>
                        </a:lnSpc>
                        <a:spcBef>
                          <a:spcPts val="5"/>
                        </a:spcBef>
                      </a:pPr>
                      <a:r>
                        <a:rPr lang="en-US" sz="1800" kern="0" spc="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50</a:t>
                      </a:r>
                      <a:r>
                        <a:rPr sz="1800" kern="0" spc="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sz="1800" kern="0" spc="48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</a:t>
                      </a:r>
                      <a:r>
                        <a:rPr sz="1800" kern="0" spc="-29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²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62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39775" algn="l" rtl="0" eaLnBrk="0">
                        <a:lnSpc>
                          <a:spcPct val="87000"/>
                        </a:lnSpc>
                      </a:pPr>
                      <a:r>
                        <a:rPr sz="1800" kern="0" spc="18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展览陈列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59460" algn="l" rtl="0" eaLnBrk="0">
                        <a:lnSpc>
                          <a:spcPts val="2445"/>
                        </a:lnSpc>
                      </a:pPr>
                      <a:r>
                        <a:rPr sz="1800" kern="0" spc="3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100</a:t>
                      </a:r>
                      <a:r>
                        <a:rPr sz="1800" kern="0" spc="4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3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</a:t>
                      </a:r>
                      <a:r>
                        <a:rPr sz="1800" kern="0" spc="-30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3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²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613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868680" algn="l" rtl="0" eaLnBrk="0">
                        <a:lnSpc>
                          <a:spcPct val="88000"/>
                        </a:lnSpc>
                        <a:spcBef>
                          <a:spcPts val="0"/>
                        </a:spcBef>
                      </a:pPr>
                      <a:r>
                        <a:rPr sz="1800" kern="0" spc="17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办公室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748030" algn="l" rtl="0" eaLnBrk="0">
                        <a:lnSpc>
                          <a:spcPts val="2445"/>
                        </a:lnSpc>
                      </a:pPr>
                      <a:r>
                        <a:rPr lang="en-US" sz="1800" kern="0" spc="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10</a:t>
                      </a:r>
                      <a:r>
                        <a:rPr sz="1800" kern="0" spc="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sz="1800" kern="0" spc="48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</a:t>
                      </a:r>
                      <a:r>
                        <a:rPr sz="1800" kern="0" spc="-30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²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0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996315" algn="l" rtl="0" eaLnBrk="0">
                        <a:lnSpc>
                          <a:spcPct val="86000"/>
                        </a:lnSpc>
                        <a:spcBef>
                          <a:spcPts val="5"/>
                        </a:spcBef>
                      </a:pPr>
                      <a:r>
                        <a:rPr sz="1800" kern="0" spc="14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合计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8000"/>
                        </a:lnSpc>
                      </a:pPr>
                      <a:endParaRPr sz="10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algn="l" rtl="0" eaLnBrk="0">
                        <a:lnSpc>
                          <a:spcPct val="9000"/>
                        </a:lnSpc>
                      </a:pPr>
                      <a:endParaRPr sz="100" dirty="0">
                        <a:latin typeface="Arial" panose="020B0604020202020204"/>
                        <a:ea typeface="Arial" panose="020B0604020202020204"/>
                        <a:cs typeface="Arial" panose="020B0604020202020204"/>
                      </a:endParaRPr>
                    </a:p>
                    <a:p>
                      <a:pPr marL="680085" algn="l" rtl="0" eaLnBrk="0">
                        <a:lnSpc>
                          <a:spcPts val="2445"/>
                        </a:lnSpc>
                      </a:pPr>
                      <a:r>
                        <a:rPr lang="en-US" sz="1800" kern="0" spc="5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7</a:t>
                      </a:r>
                      <a:r>
                        <a:rPr sz="1800" kern="0" spc="5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00</a:t>
                      </a:r>
                      <a:r>
                        <a:rPr sz="1800" kern="0" spc="48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5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m</a:t>
                      </a:r>
                      <a:r>
                        <a:rPr sz="1800" kern="0" spc="-30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</a:t>
                      </a:r>
                      <a:r>
                        <a:rPr sz="1800" kern="0" spc="50" dirty="0">
                          <a:solidFill>
                            <a:srgbClr val="404040">
                              <a:alpha val="100000"/>
                            </a:srgb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²</a:t>
                      </a:r>
                      <a:endParaRPr sz="18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4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48" name="textbox 348"/>
          <p:cNvSpPr/>
          <p:nvPr/>
        </p:nvSpPr>
        <p:spPr>
          <a:xfrm>
            <a:off x="1373212" y="2095271"/>
            <a:ext cx="3733800" cy="32569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r>
              <a:rPr sz="1700" b="1" kern="0" spc="9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车间用于</a:t>
            </a:r>
            <a:r>
              <a:rPr lang="zh-CN" sz="1700" b="1" kern="0" spc="9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机器人组装及调试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9000"/>
              </a:lnSpc>
            </a:pPr>
            <a:endParaRPr sz="1700" b="1" kern="0" spc="9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9000"/>
              </a:lnSpc>
            </a:pPr>
            <a:r>
              <a:rPr sz="1700" b="1" kern="0" spc="9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展览陈列室用于展示团队成果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1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2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375"/>
              </a:lnSpc>
              <a:spcBef>
                <a:spcPts val="5"/>
              </a:spcBef>
            </a:pPr>
            <a:r>
              <a:rPr sz="1700" b="1" kern="0" spc="9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根据未来三年提供</a:t>
            </a:r>
            <a:r>
              <a:rPr lang="en-US" sz="1700" b="1" kern="0" spc="9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sz="1700" b="1" kern="0" spc="9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个工作岗位测算</a:t>
            </a:r>
            <a:endParaRPr sz="1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52" name="picture 3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551044" y="819784"/>
            <a:ext cx="5970905" cy="12700"/>
          </a:xfrm>
          <a:prstGeom prst="rect">
            <a:avLst/>
          </a:prstGeom>
        </p:spPr>
      </p:pic>
      <p:sp>
        <p:nvSpPr>
          <p:cNvPr id="204" name="textbox 204"/>
          <p:cNvSpPr/>
          <p:nvPr/>
        </p:nvSpPr>
        <p:spPr>
          <a:xfrm>
            <a:off x="825873" y="596311"/>
            <a:ext cx="4389754" cy="459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r>
              <a:rPr lang="zh-CN" sz="3200" b="1" kern="0" spc="-1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场地需求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 rot="0">
            <a:off x="572770" y="1352545"/>
            <a:ext cx="11271250" cy="4697031"/>
            <a:chOff x="1281" y="1963"/>
            <a:chExt cx="12081" cy="7270"/>
          </a:xfrm>
        </p:grpSpPr>
        <p:sp>
          <p:nvSpPr>
            <p:cNvPr id="21" name="矩形 1"/>
            <p:cNvSpPr/>
            <p:nvPr>
              <p:custDataLst>
                <p:tags r:id="rId2"/>
              </p:custDataLst>
            </p:nvPr>
          </p:nvSpPr>
          <p:spPr>
            <a:xfrm>
              <a:off x="5658" y="1963"/>
              <a:ext cx="7704" cy="7270"/>
            </a:xfrm>
            <a:prstGeom prst="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sp>
          <p:nvSpPr>
            <p:cNvPr id="22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5998" y="5994"/>
              <a:ext cx="7167" cy="2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noAutofit/>
            </a:bodyPr>
            <a:lstStyle/>
            <a:p>
              <a:pPr marL="285750" indent="-285750" algn="just">
                <a:lnSpc>
                  <a:spcPct val="150000"/>
                </a:lnSpc>
                <a:buClr>
                  <a:schemeClr val="accent2"/>
                </a:buClr>
                <a:buFont typeface="Wingdings" panose="05000000000000000000" charset="0"/>
                <a:buChar char="l"/>
              </a:pPr>
              <a:r>
                <a:rPr lang="zh-CN" altLang="en-US" sz="1600" b="1" dirty="0">
                  <a:latin typeface="+mj-ea"/>
                  <a:ea typeface="+mj-ea"/>
                  <a:sym typeface="+mn-ea"/>
                </a:rPr>
                <a:t>深耕产业</a:t>
              </a:r>
              <a:r>
                <a:rPr lang="en-US" altLang="zh-CN" sz="1600" b="1" dirty="0">
                  <a:latin typeface="+mj-ea"/>
                  <a:ea typeface="+mj-ea"/>
                  <a:sym typeface="+mn-ea"/>
                </a:rPr>
                <a:t>21</a:t>
              </a:r>
              <a:r>
                <a:rPr lang="zh-CN" altLang="en-US" sz="1600" b="1" dirty="0">
                  <a:latin typeface="+mj-ea"/>
                  <a:ea typeface="+mj-ea"/>
                  <a:sym typeface="+mn-ea"/>
                </a:rPr>
                <a:t>年，获得国家新兽药证书</a:t>
              </a:r>
              <a:r>
                <a:rPr lang="en-US" altLang="zh-CN" sz="1600" b="1" dirty="0">
                  <a:latin typeface="+mj-ea"/>
                  <a:ea typeface="+mj-ea"/>
                  <a:sym typeface="+mn-ea"/>
                </a:rPr>
                <a:t>7</a:t>
              </a:r>
              <a:r>
                <a:rPr lang="zh-CN" altLang="en-US" sz="1600" b="1" dirty="0">
                  <a:latin typeface="+mj-ea"/>
                  <a:ea typeface="+mj-ea"/>
                  <a:sym typeface="+mn-ea"/>
                </a:rPr>
                <a:t>项，成果转化直接经济效益超亿元，与大北农集团、温氏集团、国药动保多家上市企业深度合作</a:t>
              </a:r>
              <a:endParaRPr lang="zh-CN" altLang="en-US" sz="1600" b="1" dirty="0">
                <a:latin typeface="+mj-ea"/>
                <a:ea typeface="+mj-ea"/>
                <a:sym typeface="+mn-ea"/>
              </a:endParaRPr>
            </a:p>
            <a:p>
              <a:pPr marL="285750" indent="-285750" algn="just">
                <a:lnSpc>
                  <a:spcPct val="150000"/>
                </a:lnSpc>
                <a:buClr>
                  <a:schemeClr val="accent2"/>
                </a:buClr>
                <a:buFont typeface="Wingdings" panose="05000000000000000000" charset="0"/>
                <a:buChar char="l"/>
              </a:pPr>
              <a:r>
                <a:rPr lang="zh-CN" altLang="en-US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主持国家重点研发计划</a:t>
              </a:r>
              <a:r>
                <a:rPr lang="en-US" altLang="zh-CN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“</a:t>
              </a:r>
              <a:r>
                <a:rPr lang="zh-CN" altLang="en-US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动物疫病诊断产业化关键技术与智能装备研发</a:t>
              </a:r>
              <a:r>
                <a:rPr lang="en-US" altLang="zh-CN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”</a:t>
              </a:r>
              <a:r>
                <a:rPr lang="zh-CN" altLang="en-US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项目，开发智能检测预警机器人获</a:t>
              </a:r>
              <a:r>
                <a:rPr lang="en-US" altLang="zh-CN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FAO</a:t>
              </a:r>
              <a:r>
                <a:rPr lang="zh-CN" altLang="en-US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第四届</a:t>
              </a:r>
              <a:r>
                <a:rPr lang="en-US" altLang="zh-CN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"</a:t>
              </a:r>
              <a:r>
                <a:rPr lang="zh-CN" altLang="en-US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同一健康青年创客坊</a:t>
              </a:r>
              <a:r>
                <a:rPr lang="en-US" altLang="zh-CN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"</a:t>
              </a:r>
              <a:r>
                <a:rPr lang="zh-CN" altLang="en-US" sz="1600" b="1" dirty="0">
                  <a:solidFill>
                    <a:srgbClr val="191919"/>
                  </a:solidFill>
                  <a:latin typeface="+mj-ea"/>
                  <a:ea typeface="+mj-ea"/>
                  <a:sym typeface="+mn-ea"/>
                </a:rPr>
                <a:t>新模式赛道一等奖</a:t>
              </a:r>
              <a:endParaRPr lang="zh-CN" altLang="en-US" sz="1600" b="1" dirty="0">
                <a:solidFill>
                  <a:srgbClr val="191919"/>
                </a:solidFill>
                <a:latin typeface="+mj-ea"/>
                <a:ea typeface="+mj-ea"/>
                <a:sym typeface="+mn-ea"/>
              </a:endParaRPr>
            </a:p>
            <a:p>
              <a:pPr marL="285750" indent="-285750" algn="just">
                <a:lnSpc>
                  <a:spcPct val="140000"/>
                </a:lnSpc>
                <a:buClr>
                  <a:schemeClr val="accent2"/>
                </a:buClr>
                <a:buFont typeface="Wingdings" panose="05000000000000000000" charset="0"/>
                <a:buChar char="l"/>
              </a:pPr>
              <a:endParaRPr lang="zh-CN" altLang="en-US" sz="1600" dirty="0">
                <a:solidFill>
                  <a:srgbClr val="191919"/>
                </a:solidFill>
                <a:latin typeface="+mj-ea"/>
                <a:ea typeface="+mj-ea"/>
                <a:sym typeface="+mn-ea"/>
              </a:endParaRPr>
            </a:p>
            <a:p>
              <a:pPr marL="285750" indent="-285750" algn="just">
                <a:lnSpc>
                  <a:spcPct val="140000"/>
                </a:lnSpc>
                <a:buClr>
                  <a:schemeClr val="accent2"/>
                </a:buClr>
                <a:buFont typeface="Wingdings" panose="05000000000000000000" charset="0"/>
                <a:buChar char="l"/>
              </a:pPr>
              <a:endParaRPr lang="zh-CN" altLang="en-US" sz="1600" dirty="0">
                <a:solidFill>
                  <a:srgbClr val="191919"/>
                </a:solidFill>
                <a:latin typeface="+mj-ea"/>
                <a:ea typeface="+mj-ea"/>
                <a:sym typeface="+mn-ea"/>
              </a:endParaRPr>
            </a:p>
            <a:p>
              <a:pPr marL="285750" indent="-285750" algn="just">
                <a:lnSpc>
                  <a:spcPct val="140000"/>
                </a:lnSpc>
                <a:buClr>
                  <a:schemeClr val="accent2"/>
                </a:buClr>
                <a:buFont typeface="Wingdings" panose="05000000000000000000" charset="0"/>
                <a:buChar char="l"/>
              </a:pPr>
              <a:endParaRPr lang="zh-CN" altLang="en-US" sz="1600" dirty="0">
                <a:solidFill>
                  <a:srgbClr val="191919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4"/>
              </p:custDataLst>
            </p:nvPr>
          </p:nvSpPr>
          <p:spPr>
            <a:xfrm>
              <a:off x="5935" y="2030"/>
              <a:ext cx="6961" cy="27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800" b="1" dirty="0">
                  <a:latin typeface="+mj-ea"/>
                  <a:ea typeface="+mj-ea"/>
                </a:rPr>
                <a:t>丁家波 </a:t>
              </a:r>
              <a:r>
                <a:rPr lang="en-US" altLang="zh-CN" sz="1800" b="1" dirty="0">
                  <a:latin typeface="+mj-ea"/>
                  <a:ea typeface="+mj-ea"/>
                </a:rPr>
                <a:t> </a:t>
              </a:r>
              <a:r>
                <a:rPr lang="zh-CN" altLang="en-US" sz="1800" b="1" dirty="0">
                  <a:latin typeface="+mj-ea"/>
                  <a:ea typeface="+mj-ea"/>
                </a:rPr>
                <a:t>研究员</a:t>
              </a:r>
              <a:r>
                <a:rPr lang="en-US" altLang="zh-CN" sz="1800" b="1" dirty="0">
                  <a:latin typeface="+mj-ea"/>
                  <a:ea typeface="+mj-ea"/>
                </a:rPr>
                <a:t>/</a:t>
              </a:r>
              <a:r>
                <a:rPr lang="zh-CN" altLang="en-US" sz="1800" b="1" dirty="0">
                  <a:latin typeface="+mj-ea"/>
                  <a:ea typeface="+mj-ea"/>
                </a:rPr>
                <a:t>教授    </a:t>
              </a:r>
              <a:endParaRPr lang="en-US" altLang="zh-CN" sz="1800" b="1" dirty="0">
                <a:solidFill>
                  <a:srgbClr val="191919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800" b="1" dirty="0">
                  <a:solidFill>
                    <a:srgbClr val="191919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联合国粮农组织（</a:t>
              </a:r>
              <a:r>
                <a:rPr lang="en-US" altLang="zh-CN" sz="1800" b="1" dirty="0">
                  <a:solidFill>
                    <a:srgbClr val="191919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FAO</a:t>
              </a:r>
              <a:r>
                <a:rPr lang="zh-CN" altLang="en-US" sz="1800" b="1" dirty="0">
                  <a:solidFill>
                    <a:srgbClr val="191919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）布病参考中心主任，首席专家</a:t>
              </a:r>
              <a:endParaRPr lang="zh-CN" altLang="en-US" sz="1800" b="1" dirty="0">
                <a:solidFill>
                  <a:srgbClr val="191919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b="1" dirty="0">
                  <a:solidFill>
                    <a:srgbClr val="191919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世界动物卫生组织布病参考实验室，首席专家（首任）</a:t>
              </a:r>
              <a:endParaRPr lang="zh-CN" altLang="en-US" sz="1800" b="1" dirty="0">
                <a:solidFill>
                  <a:srgbClr val="191919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800" b="1" dirty="0">
                  <a:latin typeface="Times New Roman" panose="02020603050405020304" charset="0"/>
                  <a:ea typeface="+mj-ea"/>
                  <a:cs typeface="Times New Roman" panose="02020603050405020304" charset="0"/>
                </a:rPr>
                <a:t>中国农业科学院北京畜牧兽医研究所兽医学科主任</a:t>
              </a:r>
              <a:endParaRPr lang="zh-CN" altLang="en-US" sz="1800" b="1" dirty="0">
                <a:latin typeface="Times New Roman" panose="02020603050405020304" charset="0"/>
                <a:ea typeface="+mj-ea"/>
                <a:cs typeface="Times New Roman" panose="02020603050405020304" charset="0"/>
              </a:endParaRPr>
            </a:p>
          </p:txBody>
        </p:sp>
        <p:pic>
          <p:nvPicPr>
            <p:cNvPr id="24" name="图片 1" descr="面部照片201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81" y="2033"/>
              <a:ext cx="3954" cy="6984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8" name="直接连接符 27"/>
          <p:cNvCxnSpPr/>
          <p:nvPr>
            <p:custDataLst>
              <p:tags r:id="rId7"/>
            </p:custDataLst>
          </p:nvPr>
        </p:nvCxnSpPr>
        <p:spPr>
          <a:xfrm flipV="1">
            <a:off x="14605" y="940435"/>
            <a:ext cx="12178665" cy="18415"/>
          </a:xfrm>
          <a:prstGeom prst="line">
            <a:avLst/>
          </a:prstGeom>
          <a:ln w="41275" cmpd="sng">
            <a:solidFill>
              <a:srgbClr val="0070C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35" y="280670"/>
            <a:ext cx="121926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3200" b="1" dirty="0"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ea"/>
                <a:ea typeface="+mj-ea"/>
                <a:cs typeface="Arial" panose="020B0604020202020204" pitchFamily="34" charset="0"/>
                <a:sym typeface="+mn-ea"/>
              </a:rPr>
              <a:t>项目团队首席科学家简介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  <a:sym typeface="+mn-ea"/>
              </a:rPr>
              <a:t> 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73955" y="3168650"/>
            <a:ext cx="6641465" cy="7689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b="1" dirty="0">
                <a:solidFill>
                  <a:srgbClr val="191919"/>
                </a:solidFill>
                <a:latin typeface="+mj-ea"/>
                <a:ea typeface="+mj-ea"/>
                <a:sym typeface="+mn-ea"/>
              </a:rPr>
              <a:t>中国青年科技奖、 国家</a:t>
            </a:r>
            <a:r>
              <a:rPr lang="zh-CN" altLang="en-US" b="1" dirty="0">
                <a:latin typeface="+mj-ea"/>
                <a:ea typeface="+mj-ea"/>
                <a:sym typeface="+mn-ea"/>
              </a:rPr>
              <a:t>万人计划领军人才、全国农业科研杰出人才、国务院特贴专家、全国农业先进工作者等</a:t>
            </a:r>
            <a:endParaRPr lang="zh-CN" altLang="en-US" b="1" dirty="0">
              <a:latin typeface="+mj-ea"/>
              <a:ea typeface="+mj-ea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b="1" dirty="0">
              <a:latin typeface="+mj-ea"/>
              <a:ea typeface="+mj-ea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05"/>
    </mc:Choice>
    <mc:Fallback>
      <p:transition spd="slow" advTm="268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textbox 38"/>
          <p:cNvSpPr/>
          <p:nvPr>
            <p:custDataLst>
              <p:tags r:id="rId2"/>
            </p:custDataLst>
          </p:nvPr>
        </p:nvSpPr>
        <p:spPr>
          <a:xfrm>
            <a:off x="3227070" y="2867025"/>
            <a:ext cx="1773555" cy="5943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just" rtl="0" eaLnBrk="0">
              <a:lnSpc>
                <a:spcPct val="108000"/>
              </a:lnSpc>
            </a:pPr>
            <a:r>
              <a:rPr lang="en-US" altLang="zh-CN" sz="2000" kern="0" spc="-280" dirty="0">
                <a:solidFill>
                  <a:srgbClr val="29437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Pascal</a:t>
            </a:r>
            <a:r>
              <a:rPr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教授 </a:t>
            </a:r>
            <a:r>
              <a:rPr 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首席顾问</a:t>
            </a: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5105" indent="-171450" algn="just" rtl="0" eaLnBrk="0" fontAlgn="auto">
              <a:lnSpc>
                <a:spcPct val="108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法国兽医科学院院士</a:t>
            </a:r>
            <a:endParaRPr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5105" indent="-171450" algn="just" rtl="0" eaLnBrk="0" fontAlgn="auto">
              <a:lnSpc>
                <a:spcPct val="108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国际高层次引进人才</a:t>
            </a:r>
            <a:endParaRPr sz="12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6060" algn="l" rtl="0" eaLnBrk="0">
              <a:lnSpc>
                <a:spcPct val="91000"/>
              </a:lnSpc>
              <a:spcBef>
                <a:spcPts val="605"/>
              </a:spcBef>
            </a:pP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0585" y="274320"/>
            <a:ext cx="56019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核心团队：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840" y="1148715"/>
            <a:ext cx="1390015" cy="171831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132205"/>
            <a:ext cx="1379855" cy="1734185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sp>
        <p:nvSpPr>
          <p:cNvPr id="6" name="textbox 38"/>
          <p:cNvSpPr/>
          <p:nvPr>
            <p:custDataLst>
              <p:tags r:id="rId5"/>
            </p:custDataLst>
          </p:nvPr>
        </p:nvSpPr>
        <p:spPr>
          <a:xfrm>
            <a:off x="532765" y="2944495"/>
            <a:ext cx="2480310" cy="692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108000"/>
              </a:lnSpc>
            </a:pP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蒋卉研究员 </a:t>
            </a: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项目CEO</a:t>
            </a:r>
            <a:endParaRPr lang="en-US" altLang="zh-CN" sz="1400" b="1" kern="0" spc="10" dirty="0">
              <a:solidFill>
                <a:srgbClr val="29437F">
                  <a:alpha val="10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5105" indent="-171450" algn="just" rtl="0" eaLnBrk="0" fontAlgn="auto">
              <a:lnSpc>
                <a:spcPct val="108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中国农业科学院博士生导师</a:t>
            </a:r>
            <a:endParaRPr sz="1200" kern="0" spc="5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5105" indent="-171450" algn="just" rtl="0" eaLnBrk="0" fontAlgn="auto">
              <a:lnSpc>
                <a:spcPct val="108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主持10余项诊断、疫苗产品落地</a:t>
            </a:r>
            <a:endParaRPr sz="1200" kern="0" spc="5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1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6060" algn="l" rtl="0" eaLnBrk="0">
              <a:lnSpc>
                <a:spcPct val="91000"/>
              </a:lnSpc>
              <a:spcBef>
                <a:spcPts val="605"/>
              </a:spcBef>
            </a:pP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7425" y="1148715"/>
            <a:ext cx="1398270" cy="1718310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00" y="1148715"/>
            <a:ext cx="1317625" cy="1717675"/>
          </a:xfrm>
          <a:prstGeom prst="rect">
            <a:avLst/>
          </a:prstGeom>
          <a:ln w="6350">
            <a:solidFill>
              <a:srgbClr val="0070C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4110" y="1148715"/>
            <a:ext cx="1380490" cy="171767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textbox 38"/>
          <p:cNvSpPr/>
          <p:nvPr>
            <p:custDataLst>
              <p:tags r:id="rId9"/>
            </p:custDataLst>
          </p:nvPr>
        </p:nvSpPr>
        <p:spPr>
          <a:xfrm>
            <a:off x="7289800" y="2985135"/>
            <a:ext cx="4836160" cy="692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</a:pP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张广智</a:t>
            </a: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副研究员</a:t>
            </a: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en-US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李朋</a:t>
            </a: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研究员</a:t>
            </a: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李秋辰</a:t>
            </a: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博士</a:t>
            </a:r>
            <a:endParaRPr lang="zh-CN" altLang="en-US" sz="1400" b="1" kern="0" spc="10" dirty="0">
              <a:solidFill>
                <a:srgbClr val="29437F">
                  <a:alpha val="10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 rtl="0" eaLnBrk="0">
              <a:lnSpc>
                <a:spcPct val="108000"/>
              </a:lnSpc>
              <a:buFont typeface="Arial" panose="020B0604020202020204" pitchFamily="34" charset="0"/>
              <a:buChar char="•"/>
            </a:pPr>
            <a:r>
              <a:rPr lang="zh-CN"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项目技术成员</a:t>
            </a:r>
            <a:r>
              <a:rPr lang="zh-CN"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美国、</a:t>
            </a:r>
            <a:r>
              <a:rPr lang="zh-CN"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比利时知名高校与科研机构博士后留学背景</a:t>
            </a:r>
            <a:endParaRPr lang="zh-CN" sz="1200" kern="0" spc="5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71450" indent="-171450" algn="l" rtl="0" eaLnBrk="0">
              <a:lnSpc>
                <a:spcPct val="108000"/>
              </a:lnSpc>
              <a:buFont typeface="Arial" panose="020B0604020202020204" pitchFamily="34" charset="0"/>
              <a:buChar char="•"/>
            </a:pPr>
            <a:r>
              <a:rPr lang="zh-CN"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中国农业科学院优秀青年英才、远航计划获得者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6060" algn="l" rtl="0" eaLnBrk="0">
              <a:lnSpc>
                <a:spcPct val="91000"/>
              </a:lnSpc>
              <a:spcBef>
                <a:spcPts val="605"/>
              </a:spcBef>
            </a:pP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445" y="4147820"/>
            <a:ext cx="12187555" cy="12065"/>
          </a:xfrm>
          <a:prstGeom prst="line">
            <a:avLst/>
          </a:prstGeom>
          <a:ln w="25400" cmpd="dbl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2420620" y="3935730"/>
            <a:ext cx="7741920" cy="427355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合作单位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6740" y="4673600"/>
            <a:ext cx="1582420" cy="15824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1240" y="4673600"/>
            <a:ext cx="1545590" cy="1582420"/>
          </a:xfrm>
          <a:prstGeom prst="rect">
            <a:avLst/>
          </a:prstGeom>
        </p:spPr>
      </p:pic>
      <p:pic>
        <p:nvPicPr>
          <p:cNvPr id="17" name="图片 16" descr="所logo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95" y="4630420"/>
            <a:ext cx="1650365" cy="16503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410" y="4658360"/>
            <a:ext cx="1618615" cy="16186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3085" y="4674235"/>
            <a:ext cx="1642110" cy="164211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2190" y="4674235"/>
            <a:ext cx="1744980" cy="16344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64165" y="4665980"/>
            <a:ext cx="1639570" cy="163957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2735" y="1148715"/>
            <a:ext cx="1431290" cy="171704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3" name="textbox 38"/>
          <p:cNvSpPr/>
          <p:nvPr>
            <p:custDataLst>
              <p:tags r:id="rId18"/>
            </p:custDataLst>
          </p:nvPr>
        </p:nvSpPr>
        <p:spPr>
          <a:xfrm>
            <a:off x="5178425" y="2985135"/>
            <a:ext cx="1734820" cy="6921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108000"/>
              </a:lnSpc>
            </a:pPr>
            <a:r>
              <a:rPr lang="zh-CN" altLang="en-US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边增杰博士</a:t>
            </a: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r>
              <a:rPr lang="en-US" altLang="zh-CN" sz="1400" b="1" kern="0" spc="10" dirty="0">
                <a:solidFill>
                  <a:srgbClr val="29437F">
                    <a:alpha val="100000"/>
                  </a:srgb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VP    </a:t>
            </a:r>
            <a:endParaRPr lang="en-US" altLang="zh-CN" sz="1400" b="1" kern="0" spc="10" dirty="0">
              <a:solidFill>
                <a:srgbClr val="29437F">
                  <a:alpha val="100000"/>
                </a:srgb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5105" indent="-171450" algn="just" rtl="0" eaLnBrk="0" fontAlgn="auto">
              <a:lnSpc>
                <a:spcPct val="108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南京农业大学博士</a:t>
            </a:r>
            <a:endParaRPr lang="zh-CN" sz="1200" kern="0" spc="5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5105" indent="-171450" algn="just" rtl="0" eaLnBrk="0" fontAlgn="auto">
              <a:lnSpc>
                <a:spcPct val="108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sz="1200" kern="0" spc="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曾任职石药集团研发项目负责人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1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26060" algn="l" rtl="0" eaLnBrk="0">
              <a:lnSpc>
                <a:spcPct val="91000"/>
              </a:lnSpc>
              <a:spcBef>
                <a:spcPts val="605"/>
              </a:spcBef>
            </a:pPr>
            <a:endParaRPr sz="1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7790"/>
            <a:ext cx="12192000" cy="6858000"/>
          </a:xfrm>
          <a:prstGeom prst="rect">
            <a:avLst/>
          </a:prstGeom>
        </p:spPr>
      </p:pic>
      <p:pic>
        <p:nvPicPr>
          <p:cNvPr id="70" name="picture 70" descr="D:/U盘转移T盘/机器人项目/图片.png图片"/>
          <p:cNvPicPr>
            <a:picLocks noChangeAspect="1"/>
          </p:cNvPicPr>
          <p:nvPr/>
        </p:nvPicPr>
        <p:blipFill>
          <a:blip r:embed="rId2"/>
          <a:srcRect t="11373" b="11373"/>
          <a:stretch>
            <a:fillRect/>
          </a:stretch>
        </p:blipFill>
        <p:spPr>
          <a:xfrm rot="21600000">
            <a:off x="5045075" y="1778635"/>
            <a:ext cx="1325245" cy="1366520"/>
          </a:xfrm>
          <a:prstGeom prst="rect">
            <a:avLst/>
          </a:prstGeom>
        </p:spPr>
      </p:pic>
      <p:sp>
        <p:nvSpPr>
          <p:cNvPr id="76" name="textbox 76"/>
          <p:cNvSpPr/>
          <p:nvPr/>
        </p:nvSpPr>
        <p:spPr>
          <a:xfrm>
            <a:off x="7078980" y="1116965"/>
            <a:ext cx="4494530" cy="1859280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4630" indent="-106680" algn="l" rtl="0" eaLnBrk="0">
              <a:lnSpc>
                <a:spcPct val="123000"/>
              </a:lnSpc>
              <a:spcBef>
                <a:spcPts val="810"/>
              </a:spcBef>
            </a:pPr>
            <a:r>
              <a:rPr lang="zh-CN" sz="2000" b="1" kern="0" spc="-4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监测</a:t>
            </a:r>
            <a:endParaRPr lang="zh-CN" sz="2000" b="1" kern="0" spc="-40" dirty="0">
              <a:solidFill>
                <a:schemeClr val="bg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14630" indent="-106680" algn="just" rtl="0" eaLnBrk="0">
              <a:lnSpc>
                <a:spcPct val="123000"/>
              </a:lnSpc>
              <a:spcBef>
                <a:spcPts val="810"/>
              </a:spcBef>
            </a:pPr>
            <a:r>
              <a:rPr sz="1500" kern="0" spc="80" dirty="0">
                <a:solidFill>
                  <a:schemeClr val="bg1">
                    <a:alpha val="10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集成气溶胶采集与微流控检测的移动式机器人。</a:t>
            </a:r>
            <a:endParaRPr sz="1500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00000"/>
              </a:lnSpc>
            </a:pPr>
            <a:endParaRPr sz="500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3360" indent="-105410" algn="just" rtl="0" eaLnBrk="0">
              <a:lnSpc>
                <a:spcPct val="125000"/>
              </a:lnSpc>
              <a:spcBef>
                <a:spcPts val="0"/>
              </a:spcBef>
            </a:pPr>
            <a:r>
              <a:rPr sz="1500" kern="0" spc="50" dirty="0">
                <a:solidFill>
                  <a:schemeClr val="bg1">
                    <a:alpha val="10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支持高效访问处理</a:t>
            </a:r>
            <a:r>
              <a:rPr lang="zh-CN"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与检测数据分析处理</a:t>
            </a:r>
            <a:r>
              <a:rPr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，为</a:t>
            </a:r>
            <a:r>
              <a:rPr lang="zh-CN"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智能</a:t>
            </a:r>
            <a:r>
              <a:rPr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决策提供数据基础。</a:t>
            </a:r>
            <a:endParaRPr sz="1500" b="1" kern="0" spc="70" dirty="0">
              <a:solidFill>
                <a:schemeClr val="bg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9470" y="328930"/>
            <a:ext cx="72161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0070C0"/>
                </a:solidFill>
                <a:sym typeface="+mn-ea"/>
              </a:rPr>
              <a:t>技术架构：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“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监测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-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预警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-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防控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”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一体化智能决策体</a:t>
            </a:r>
            <a:endParaRPr lang="zh-CN" altLang="en-US" sz="2400" b="1">
              <a:solidFill>
                <a:srgbClr val="0070C0"/>
              </a:solidFill>
              <a:sym typeface="+mn-ea"/>
            </a:endParaRPr>
          </a:p>
        </p:txBody>
      </p:sp>
      <p:sp>
        <p:nvSpPr>
          <p:cNvPr id="7" name="textbox 76"/>
          <p:cNvSpPr/>
          <p:nvPr/>
        </p:nvSpPr>
        <p:spPr>
          <a:xfrm>
            <a:off x="839470" y="3940175"/>
            <a:ext cx="2172970" cy="202628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4630" indent="-106680" algn="l" rtl="0" eaLnBrk="0">
              <a:lnSpc>
                <a:spcPct val="123000"/>
              </a:lnSpc>
              <a:spcBef>
                <a:spcPts val="810"/>
              </a:spcBef>
            </a:pPr>
            <a:r>
              <a:rPr lang="zh-CN" sz="2000" b="1" kern="0" spc="-4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预警</a:t>
            </a:r>
            <a:endParaRPr lang="zh-CN" sz="2000" b="1" kern="0" spc="-40" dirty="0">
              <a:solidFill>
                <a:schemeClr val="bg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14630" indent="-106680" algn="just" rtl="0" eaLnBrk="0">
              <a:lnSpc>
                <a:spcPct val="123000"/>
              </a:lnSpc>
              <a:spcBef>
                <a:spcPts val="810"/>
              </a:spcBef>
            </a:pPr>
            <a:r>
              <a:rPr sz="1500" kern="0" spc="80" dirty="0">
                <a:solidFill>
                  <a:schemeClr val="bg1">
                    <a:alpha val="10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结合宏基因组测序分析构建适应不同场景客户</a:t>
            </a:r>
            <a:r>
              <a:rPr lang="zh-CN"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的预警数据库与智能分析系统。</a:t>
            </a:r>
            <a:endParaRPr lang="zh-CN" sz="1500" b="1" kern="0" spc="70" dirty="0">
              <a:solidFill>
                <a:schemeClr val="bg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textbox 76"/>
          <p:cNvSpPr/>
          <p:nvPr/>
        </p:nvSpPr>
        <p:spPr>
          <a:xfrm>
            <a:off x="8249920" y="3940175"/>
            <a:ext cx="2404745" cy="2026285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6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14630" indent="-106680" algn="l" rtl="0" eaLnBrk="0">
              <a:lnSpc>
                <a:spcPct val="123000"/>
              </a:lnSpc>
              <a:spcBef>
                <a:spcPts val="810"/>
              </a:spcBef>
            </a:pPr>
            <a:r>
              <a:rPr lang="zh-CN" sz="2000" b="1" kern="0" spc="-4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防控</a:t>
            </a:r>
            <a:endParaRPr lang="zh-CN" sz="2000" b="1" kern="0" spc="-40" dirty="0">
              <a:solidFill>
                <a:schemeClr val="bg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14630" indent="-106680" algn="just" rtl="0" eaLnBrk="0">
              <a:lnSpc>
                <a:spcPct val="123000"/>
              </a:lnSpc>
              <a:spcBef>
                <a:spcPts val="810"/>
              </a:spcBef>
            </a:pPr>
            <a:r>
              <a:rPr sz="1500" kern="0" spc="80" dirty="0">
                <a:solidFill>
                  <a:schemeClr val="bg1">
                    <a:alpha val="10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</a:t>
            </a:r>
            <a:r>
              <a:rPr lang="zh-CN"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监测</a:t>
            </a:r>
            <a:r>
              <a:rPr lang="en-US" altLang="zh-CN"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预警数据分析，</a:t>
            </a:r>
            <a:r>
              <a:rPr lang="en-US" altLang="zh-CN"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1500" b="1" kern="0" spc="70" dirty="0">
                <a:solidFill>
                  <a:schemeClr val="bg1">
                    <a:alpha val="10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为危害人畜健康的重要疫病防控提供诊断试剂、兽药和疫苗。</a:t>
            </a:r>
            <a:endParaRPr lang="zh-CN" altLang="en-US" sz="1500" b="1" kern="0" spc="70" dirty="0">
              <a:solidFill>
                <a:schemeClr val="bg1">
                  <a:alpha val="10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553835" y="4123690"/>
            <a:ext cx="1362710" cy="1556385"/>
            <a:chOff x="10917" y="6398"/>
            <a:chExt cx="2146" cy="245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7" y="6398"/>
              <a:ext cx="2147" cy="141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7" y="7815"/>
              <a:ext cx="2145" cy="1035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3479800" y="4159885"/>
            <a:ext cx="1574800" cy="1499235"/>
            <a:chOff x="5195" y="6494"/>
            <a:chExt cx="2480" cy="236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5" y="6494"/>
              <a:ext cx="1298" cy="235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3" y="6494"/>
              <a:ext cx="1176" cy="108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3" y="7785"/>
              <a:ext cx="1183" cy="1070"/>
            </a:xfrm>
            <a:prstGeom prst="rect">
              <a:avLst/>
            </a:prstGeom>
          </p:spPr>
        </p:pic>
      </p:grpSp>
      <p:cxnSp>
        <p:nvCxnSpPr>
          <p:cNvPr id="20" name="直接箭头连接符 19"/>
          <p:cNvCxnSpPr/>
          <p:nvPr/>
        </p:nvCxnSpPr>
        <p:spPr>
          <a:xfrm flipH="1">
            <a:off x="4031615" y="2995295"/>
            <a:ext cx="962025" cy="1086485"/>
          </a:xfrm>
          <a:prstGeom prst="straightConnector1">
            <a:avLst/>
          </a:prstGeom>
          <a:ln w="28575">
            <a:gradFill>
              <a:gsLst>
                <a:gs pos="50000">
                  <a:srgbClr val="1F5FBF"/>
                </a:gs>
                <a:gs pos="0">
                  <a:srgbClr val="1486CB"/>
                </a:gs>
                <a:gs pos="100000">
                  <a:srgbClr val="2A34B2"/>
                </a:gs>
              </a:gsLst>
              <a:lin ang="5400000" scaled="0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5050790" y="4820285"/>
            <a:ext cx="1459865" cy="6350"/>
          </a:xfrm>
          <a:prstGeom prst="straightConnector1">
            <a:avLst/>
          </a:prstGeom>
          <a:ln w="28575">
            <a:gradFill>
              <a:gsLst>
                <a:gs pos="50000">
                  <a:srgbClr val="1F5FBF"/>
                </a:gs>
                <a:gs pos="0">
                  <a:srgbClr val="1486CB"/>
                </a:gs>
                <a:gs pos="100000">
                  <a:srgbClr val="2A34B2"/>
                </a:gs>
              </a:gsLst>
              <a:lin ang="5400000" scaled="0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493895" y="3178175"/>
            <a:ext cx="807720" cy="916305"/>
          </a:xfrm>
          <a:prstGeom prst="straightConnector1">
            <a:avLst/>
          </a:prstGeom>
          <a:ln w="28575">
            <a:gradFill>
              <a:gsLst>
                <a:gs pos="50000">
                  <a:srgbClr val="1F5FBF"/>
                </a:gs>
                <a:gs pos="0">
                  <a:srgbClr val="1486CB"/>
                </a:gs>
                <a:gs pos="100000">
                  <a:srgbClr val="2A34B2"/>
                </a:gs>
              </a:gsLst>
              <a:lin ang="5400000" scaled="0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388735" y="3080385"/>
            <a:ext cx="891540" cy="1043305"/>
          </a:xfrm>
          <a:prstGeom prst="straightConnector1">
            <a:avLst/>
          </a:prstGeom>
          <a:ln w="28575">
            <a:gradFill>
              <a:gsLst>
                <a:gs pos="50000">
                  <a:srgbClr val="1F5FBF"/>
                </a:gs>
                <a:gs pos="0">
                  <a:srgbClr val="1486CB"/>
                </a:gs>
                <a:gs pos="100000">
                  <a:srgbClr val="2A34B2"/>
                </a:gs>
              </a:gsLst>
              <a:lin ang="5400000" scaled="0"/>
            </a:gra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 rot="18720000">
            <a:off x="3895725" y="3245485"/>
            <a:ext cx="1132840" cy="2876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实时监测数据</a:t>
            </a:r>
            <a:endParaRPr lang="zh-CN" altLang="en-US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 rot="18720000">
            <a:off x="4547870" y="3518535"/>
            <a:ext cx="1132840" cy="2876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验证分析支持</a:t>
            </a:r>
            <a:endParaRPr lang="zh-CN" altLang="en-US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2940000">
            <a:off x="6346825" y="3283585"/>
            <a:ext cx="1132840" cy="2876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防控方案制定</a:t>
            </a:r>
            <a:endParaRPr lang="zh-CN" altLang="en-US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 rot="2940000">
            <a:off x="6032500" y="3513455"/>
            <a:ext cx="1132840" cy="2876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监测数据支撑</a:t>
            </a:r>
            <a:endParaRPr lang="zh-CN" altLang="en-US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35575" y="4545965"/>
            <a:ext cx="1132840" cy="2876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防控方案制定</a:t>
            </a:r>
            <a:endParaRPr lang="zh-CN" altLang="en-US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35575" y="4850130"/>
            <a:ext cx="1132840" cy="28765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200" b="1">
                <a:latin typeface="Arial" panose="020B0604020202020204" pitchFamily="34" charset="0"/>
                <a:ea typeface="微软雅黑" panose="020B0503020204020204" charset="-122"/>
              </a:rPr>
              <a:t>预警数据支撑</a:t>
            </a:r>
            <a:endParaRPr lang="zh-CN" altLang="en-US" sz="12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58945" y="2702560"/>
            <a:ext cx="3667125" cy="2333625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3445" y="415925"/>
            <a:ext cx="1029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0070C0"/>
                </a:solidFill>
                <a:sym typeface="+mn-ea"/>
              </a:rPr>
              <a:t>智能监测预警机器人：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“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采集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-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检测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-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分析</a:t>
            </a:r>
            <a:r>
              <a:rPr lang="en-US" altLang="zh-CN" sz="2400" b="1">
                <a:solidFill>
                  <a:srgbClr val="0070C0"/>
                </a:solidFill>
                <a:sym typeface="+mn-ea"/>
              </a:rPr>
              <a:t>”</a:t>
            </a:r>
            <a:r>
              <a:rPr lang="zh-CN" altLang="en-US" sz="2400" b="1">
                <a:solidFill>
                  <a:srgbClr val="0070C0"/>
                </a:solidFill>
                <a:sym typeface="+mn-ea"/>
              </a:rPr>
              <a:t>全流程自主决策</a:t>
            </a:r>
            <a:endParaRPr lang="zh-CN" altLang="en-US" sz="2400" b="1">
              <a:solidFill>
                <a:srgbClr val="0070C0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04925" y="1313815"/>
            <a:ext cx="3663950" cy="5051425"/>
            <a:chOff x="2574" y="1729"/>
            <a:chExt cx="5770" cy="795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8" y="5762"/>
              <a:ext cx="2401" cy="3922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2574" y="1729"/>
              <a:ext cx="5771" cy="3671"/>
              <a:chOff x="409778" y="3386468"/>
              <a:chExt cx="4534362" cy="2950537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20411" y="3386468"/>
                <a:ext cx="4523729" cy="2950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778" y="3386468"/>
                <a:ext cx="4521303" cy="2950535"/>
              </a:xfrm>
              <a:prstGeom prst="rect">
                <a:avLst/>
              </a:prstGeom>
            </p:spPr>
          </p:pic>
        </p:grpSp>
        <p:pic>
          <p:nvPicPr>
            <p:cNvPr id="70" name="picture 70" descr="D:/U盘转移T盘/机器人项目/图片.png图片"/>
            <p:cNvPicPr>
              <a:picLocks noChangeAspect="1"/>
            </p:cNvPicPr>
            <p:nvPr/>
          </p:nvPicPr>
          <p:blipFill>
            <a:blip r:embed="rId7"/>
            <a:srcRect t="11373" b="11373"/>
            <a:stretch>
              <a:fillRect/>
            </a:stretch>
          </p:blipFill>
          <p:spPr>
            <a:xfrm rot="21600000">
              <a:off x="4989" y="6089"/>
              <a:ext cx="3336" cy="3440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991235" y="1090295"/>
            <a:ext cx="4102735" cy="5274945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任意多边形 176"/>
          <p:cNvSpPr/>
          <p:nvPr>
            <p:custDataLst>
              <p:tags r:id="rId8"/>
            </p:custDataLst>
          </p:nvPr>
        </p:nvSpPr>
        <p:spPr>
          <a:xfrm rot="10800000">
            <a:off x="6096000" y="1090295"/>
            <a:ext cx="5095240" cy="1548130"/>
          </a:xfrm>
          <a:custGeom>
            <a:avLst/>
            <a:gdLst>
              <a:gd name="connsiteX0" fmla="*/ 0 w 3566476"/>
              <a:gd name="connsiteY0" fmla="*/ 0 h 2264360"/>
              <a:gd name="connsiteX1" fmla="*/ 3566476 w 3566476"/>
              <a:gd name="connsiteY1" fmla="*/ 0 h 2264360"/>
              <a:gd name="connsiteX2" fmla="*/ 3566476 w 3566476"/>
              <a:gd name="connsiteY2" fmla="*/ 2263748 h 2264360"/>
              <a:gd name="connsiteX3" fmla="*/ 3560562 w 3566476"/>
              <a:gd name="connsiteY3" fmla="*/ 2263734 h 2264360"/>
              <a:gd name="connsiteX4" fmla="*/ 2812323 w 3566476"/>
              <a:gd name="connsiteY4" fmla="*/ 2261932 h 2264360"/>
              <a:gd name="connsiteX5" fmla="*/ 2575608 w 3566476"/>
              <a:gd name="connsiteY5" fmla="*/ 2261850 h 2264360"/>
              <a:gd name="connsiteX6" fmla="*/ 2477553 w 3566476"/>
              <a:gd name="connsiteY6" fmla="*/ 2261921 h 2264360"/>
              <a:gd name="connsiteX7" fmla="*/ 2477553 w 3566476"/>
              <a:gd name="connsiteY7" fmla="*/ 2261663 h 2264360"/>
              <a:gd name="connsiteX8" fmla="*/ 2353015 w 3566476"/>
              <a:gd name="connsiteY8" fmla="*/ 2219644 h 2264360"/>
              <a:gd name="connsiteX9" fmla="*/ 1144940 w 3566476"/>
              <a:gd name="connsiteY9" fmla="*/ 2219644 h 2264360"/>
              <a:gd name="connsiteX10" fmla="*/ 1025190 w 3566476"/>
              <a:gd name="connsiteY10" fmla="*/ 2260047 h 2264360"/>
              <a:gd name="connsiteX11" fmla="*/ 788567 w 3566476"/>
              <a:gd name="connsiteY11" fmla="*/ 2261010 h 2264360"/>
              <a:gd name="connsiteX12" fmla="*/ 0 w 3566476"/>
              <a:gd name="connsiteY12" fmla="*/ 2264360 h 226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476" h="2264360">
                <a:moveTo>
                  <a:pt x="0" y="0"/>
                </a:moveTo>
                <a:lnTo>
                  <a:pt x="3566476" y="0"/>
                </a:lnTo>
                <a:lnTo>
                  <a:pt x="3566476" y="2263748"/>
                </a:lnTo>
                <a:lnTo>
                  <a:pt x="3560562" y="2263734"/>
                </a:lnTo>
                <a:cubicBezTo>
                  <a:pt x="3376784" y="2263291"/>
                  <a:pt x="3127371" y="2262691"/>
                  <a:pt x="2812323" y="2261932"/>
                </a:cubicBezTo>
                <a:cubicBezTo>
                  <a:pt x="2734677" y="2261831"/>
                  <a:pt x="2654822" y="2261820"/>
                  <a:pt x="2575608" y="2261850"/>
                </a:cubicBezTo>
                <a:lnTo>
                  <a:pt x="2477553" y="2261921"/>
                </a:lnTo>
                <a:lnTo>
                  <a:pt x="2477553" y="2261663"/>
                </a:lnTo>
                <a:lnTo>
                  <a:pt x="2353015" y="2219644"/>
                </a:lnTo>
                <a:lnTo>
                  <a:pt x="1144940" y="2219644"/>
                </a:lnTo>
                <a:lnTo>
                  <a:pt x="1025190" y="2260047"/>
                </a:lnTo>
                <a:lnTo>
                  <a:pt x="788567" y="2261010"/>
                </a:lnTo>
                <a:cubicBezTo>
                  <a:pt x="458238" y="2262386"/>
                  <a:pt x="134944" y="2263841"/>
                  <a:pt x="0" y="2264360"/>
                </a:cubicBezTo>
                <a:close/>
              </a:path>
            </a:pathLst>
          </a:custGeom>
          <a:gradFill>
            <a:gsLst>
              <a:gs pos="0">
                <a:srgbClr val="399790">
                  <a:alpha val="16000"/>
                </a:srgbClr>
              </a:gs>
              <a:gs pos="56000">
                <a:srgbClr val="399790">
                  <a:alpha val="0"/>
                </a:srgbClr>
              </a:gs>
            </a:gsLst>
            <a:lin ang="16200000" scaled="0"/>
          </a:gradFill>
          <a:ln w="6350">
            <a:gradFill>
              <a:gsLst>
                <a:gs pos="51300">
                  <a:srgbClr val="32B0EA"/>
                </a:gs>
                <a:gs pos="0">
                  <a:srgbClr val="005F9F"/>
                </a:gs>
                <a:gs pos="100000">
                  <a:srgbClr val="ADDCE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7" tIns="45718" rIns="91437" bIns="45718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任意多边形 176"/>
          <p:cNvSpPr/>
          <p:nvPr>
            <p:custDataLst>
              <p:tags r:id="rId9"/>
            </p:custDataLst>
          </p:nvPr>
        </p:nvSpPr>
        <p:spPr>
          <a:xfrm rot="10800000">
            <a:off x="6096000" y="2978150"/>
            <a:ext cx="5095240" cy="1548130"/>
          </a:xfrm>
          <a:custGeom>
            <a:avLst/>
            <a:gdLst>
              <a:gd name="connsiteX0" fmla="*/ 0 w 3566476"/>
              <a:gd name="connsiteY0" fmla="*/ 0 h 2264360"/>
              <a:gd name="connsiteX1" fmla="*/ 3566476 w 3566476"/>
              <a:gd name="connsiteY1" fmla="*/ 0 h 2264360"/>
              <a:gd name="connsiteX2" fmla="*/ 3566476 w 3566476"/>
              <a:gd name="connsiteY2" fmla="*/ 2263748 h 2264360"/>
              <a:gd name="connsiteX3" fmla="*/ 3560562 w 3566476"/>
              <a:gd name="connsiteY3" fmla="*/ 2263734 h 2264360"/>
              <a:gd name="connsiteX4" fmla="*/ 2812323 w 3566476"/>
              <a:gd name="connsiteY4" fmla="*/ 2261932 h 2264360"/>
              <a:gd name="connsiteX5" fmla="*/ 2575608 w 3566476"/>
              <a:gd name="connsiteY5" fmla="*/ 2261850 h 2264360"/>
              <a:gd name="connsiteX6" fmla="*/ 2477553 w 3566476"/>
              <a:gd name="connsiteY6" fmla="*/ 2261921 h 2264360"/>
              <a:gd name="connsiteX7" fmla="*/ 2477553 w 3566476"/>
              <a:gd name="connsiteY7" fmla="*/ 2261663 h 2264360"/>
              <a:gd name="connsiteX8" fmla="*/ 2353015 w 3566476"/>
              <a:gd name="connsiteY8" fmla="*/ 2219644 h 2264360"/>
              <a:gd name="connsiteX9" fmla="*/ 1144940 w 3566476"/>
              <a:gd name="connsiteY9" fmla="*/ 2219644 h 2264360"/>
              <a:gd name="connsiteX10" fmla="*/ 1025190 w 3566476"/>
              <a:gd name="connsiteY10" fmla="*/ 2260047 h 2264360"/>
              <a:gd name="connsiteX11" fmla="*/ 788567 w 3566476"/>
              <a:gd name="connsiteY11" fmla="*/ 2261010 h 2264360"/>
              <a:gd name="connsiteX12" fmla="*/ 0 w 3566476"/>
              <a:gd name="connsiteY12" fmla="*/ 2264360 h 226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476" h="2264360">
                <a:moveTo>
                  <a:pt x="0" y="0"/>
                </a:moveTo>
                <a:lnTo>
                  <a:pt x="3566476" y="0"/>
                </a:lnTo>
                <a:lnTo>
                  <a:pt x="3566476" y="2263748"/>
                </a:lnTo>
                <a:lnTo>
                  <a:pt x="3560562" y="2263734"/>
                </a:lnTo>
                <a:cubicBezTo>
                  <a:pt x="3376784" y="2263291"/>
                  <a:pt x="3127371" y="2262691"/>
                  <a:pt x="2812323" y="2261932"/>
                </a:cubicBezTo>
                <a:cubicBezTo>
                  <a:pt x="2734677" y="2261831"/>
                  <a:pt x="2654822" y="2261820"/>
                  <a:pt x="2575608" y="2261850"/>
                </a:cubicBezTo>
                <a:lnTo>
                  <a:pt x="2477553" y="2261921"/>
                </a:lnTo>
                <a:lnTo>
                  <a:pt x="2477553" y="2261663"/>
                </a:lnTo>
                <a:lnTo>
                  <a:pt x="2353015" y="2219644"/>
                </a:lnTo>
                <a:lnTo>
                  <a:pt x="1144940" y="2219644"/>
                </a:lnTo>
                <a:lnTo>
                  <a:pt x="1025190" y="2260047"/>
                </a:lnTo>
                <a:lnTo>
                  <a:pt x="788567" y="2261010"/>
                </a:lnTo>
                <a:cubicBezTo>
                  <a:pt x="458238" y="2262386"/>
                  <a:pt x="134944" y="2263841"/>
                  <a:pt x="0" y="2264360"/>
                </a:cubicBezTo>
                <a:close/>
              </a:path>
            </a:pathLst>
          </a:custGeom>
          <a:gradFill>
            <a:gsLst>
              <a:gs pos="0">
                <a:srgbClr val="399790">
                  <a:alpha val="16000"/>
                </a:srgbClr>
              </a:gs>
              <a:gs pos="56000">
                <a:srgbClr val="399790">
                  <a:alpha val="0"/>
                </a:srgbClr>
              </a:gs>
            </a:gsLst>
            <a:lin ang="16200000" scaled="0"/>
          </a:gradFill>
          <a:ln w="6350">
            <a:gradFill>
              <a:gsLst>
                <a:gs pos="51300">
                  <a:srgbClr val="32B0EA"/>
                </a:gs>
                <a:gs pos="0">
                  <a:srgbClr val="005F9F"/>
                </a:gs>
                <a:gs pos="100000">
                  <a:srgbClr val="ADDCE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7" tIns="45718" rIns="91437" bIns="45718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任意多边形 176"/>
          <p:cNvSpPr/>
          <p:nvPr>
            <p:custDataLst>
              <p:tags r:id="rId10"/>
            </p:custDataLst>
          </p:nvPr>
        </p:nvSpPr>
        <p:spPr>
          <a:xfrm rot="10800000">
            <a:off x="6096000" y="4843145"/>
            <a:ext cx="5095240" cy="1548130"/>
          </a:xfrm>
          <a:custGeom>
            <a:avLst/>
            <a:gdLst>
              <a:gd name="connsiteX0" fmla="*/ 0 w 3566476"/>
              <a:gd name="connsiteY0" fmla="*/ 0 h 2264360"/>
              <a:gd name="connsiteX1" fmla="*/ 3566476 w 3566476"/>
              <a:gd name="connsiteY1" fmla="*/ 0 h 2264360"/>
              <a:gd name="connsiteX2" fmla="*/ 3566476 w 3566476"/>
              <a:gd name="connsiteY2" fmla="*/ 2263748 h 2264360"/>
              <a:gd name="connsiteX3" fmla="*/ 3560562 w 3566476"/>
              <a:gd name="connsiteY3" fmla="*/ 2263734 h 2264360"/>
              <a:gd name="connsiteX4" fmla="*/ 2812323 w 3566476"/>
              <a:gd name="connsiteY4" fmla="*/ 2261932 h 2264360"/>
              <a:gd name="connsiteX5" fmla="*/ 2575608 w 3566476"/>
              <a:gd name="connsiteY5" fmla="*/ 2261850 h 2264360"/>
              <a:gd name="connsiteX6" fmla="*/ 2477553 w 3566476"/>
              <a:gd name="connsiteY6" fmla="*/ 2261921 h 2264360"/>
              <a:gd name="connsiteX7" fmla="*/ 2477553 w 3566476"/>
              <a:gd name="connsiteY7" fmla="*/ 2261663 h 2264360"/>
              <a:gd name="connsiteX8" fmla="*/ 2353015 w 3566476"/>
              <a:gd name="connsiteY8" fmla="*/ 2219644 h 2264360"/>
              <a:gd name="connsiteX9" fmla="*/ 1144940 w 3566476"/>
              <a:gd name="connsiteY9" fmla="*/ 2219644 h 2264360"/>
              <a:gd name="connsiteX10" fmla="*/ 1025190 w 3566476"/>
              <a:gd name="connsiteY10" fmla="*/ 2260047 h 2264360"/>
              <a:gd name="connsiteX11" fmla="*/ 788567 w 3566476"/>
              <a:gd name="connsiteY11" fmla="*/ 2261010 h 2264360"/>
              <a:gd name="connsiteX12" fmla="*/ 0 w 3566476"/>
              <a:gd name="connsiteY12" fmla="*/ 2264360 h 226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66476" h="2264360">
                <a:moveTo>
                  <a:pt x="0" y="0"/>
                </a:moveTo>
                <a:lnTo>
                  <a:pt x="3566476" y="0"/>
                </a:lnTo>
                <a:lnTo>
                  <a:pt x="3566476" y="2263748"/>
                </a:lnTo>
                <a:lnTo>
                  <a:pt x="3560562" y="2263734"/>
                </a:lnTo>
                <a:cubicBezTo>
                  <a:pt x="3376784" y="2263291"/>
                  <a:pt x="3127371" y="2262691"/>
                  <a:pt x="2812323" y="2261932"/>
                </a:cubicBezTo>
                <a:cubicBezTo>
                  <a:pt x="2734677" y="2261831"/>
                  <a:pt x="2654822" y="2261820"/>
                  <a:pt x="2575608" y="2261850"/>
                </a:cubicBezTo>
                <a:lnTo>
                  <a:pt x="2477553" y="2261921"/>
                </a:lnTo>
                <a:lnTo>
                  <a:pt x="2477553" y="2261663"/>
                </a:lnTo>
                <a:lnTo>
                  <a:pt x="2353015" y="2219644"/>
                </a:lnTo>
                <a:lnTo>
                  <a:pt x="1144940" y="2219644"/>
                </a:lnTo>
                <a:lnTo>
                  <a:pt x="1025190" y="2260047"/>
                </a:lnTo>
                <a:lnTo>
                  <a:pt x="788567" y="2261010"/>
                </a:lnTo>
                <a:cubicBezTo>
                  <a:pt x="458238" y="2262386"/>
                  <a:pt x="134944" y="2263841"/>
                  <a:pt x="0" y="2264360"/>
                </a:cubicBezTo>
                <a:close/>
              </a:path>
            </a:pathLst>
          </a:custGeom>
          <a:gradFill>
            <a:gsLst>
              <a:gs pos="0">
                <a:srgbClr val="399790">
                  <a:alpha val="16000"/>
                </a:srgbClr>
              </a:gs>
              <a:gs pos="56000">
                <a:srgbClr val="399790">
                  <a:alpha val="0"/>
                </a:srgbClr>
              </a:gs>
            </a:gsLst>
            <a:lin ang="16200000" scaled="0"/>
          </a:gradFill>
          <a:ln w="6350">
            <a:gradFill>
              <a:gsLst>
                <a:gs pos="51300">
                  <a:srgbClr val="32B0EA"/>
                </a:gs>
                <a:gs pos="0">
                  <a:srgbClr val="005F9F"/>
                </a:gs>
                <a:gs pos="100000">
                  <a:srgbClr val="ADDCE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7" tIns="45718" rIns="91437" bIns="45718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98235" y="1221105"/>
            <a:ext cx="4891405" cy="11671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40000"/>
              </a:lnSpc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生物气溶胶采样系统：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高效富集环境空气微生物</a:t>
            </a:r>
            <a:endParaRPr lang="zh-CN" altLang="en-US" sz="16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有效地固气分离，移动机械手臂操作</a:t>
            </a:r>
            <a:endParaRPr lang="zh-CN" altLang="en-US" sz="1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98235" y="3126105"/>
            <a:ext cx="5236845" cy="116713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40000"/>
              </a:lnSpc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微流控超快速检测系统：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精密微流体操控技术、全流程全封闭检测</a:t>
            </a:r>
            <a:endParaRPr lang="zh-CN" altLang="en-US" sz="16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高精度温度传感器、复合温控算法，缩短检测时间</a:t>
            </a:r>
            <a:endParaRPr lang="zh-CN" altLang="en-US" sz="1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98235" y="4866005"/>
            <a:ext cx="4891405" cy="151130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>
              <a:lnSpc>
                <a:spcPct val="140000"/>
              </a:lnSpc>
            </a:pPr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自主分析决策系统：</a:t>
            </a:r>
            <a:endParaRPr lang="zh-CN" altLang="en-US" sz="18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全地形自适应底盘系统，精准定位采样点</a:t>
            </a:r>
            <a:endParaRPr lang="zh-CN" altLang="en-US" sz="16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600">
                <a:latin typeface="Arial" panose="020B0604020202020204" pitchFamily="34" charset="0"/>
                <a:ea typeface="微软雅黑" panose="020B0503020204020204" charset="-122"/>
              </a:rPr>
              <a:t>云端协同决策实现本地检测数据与云端模型的协同推理，分析构建疫病分布、传播数据图谱</a:t>
            </a:r>
            <a:endParaRPr lang="zh-CN" altLang="en-US" sz="1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picture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04" name="textbox 204"/>
          <p:cNvSpPr/>
          <p:nvPr/>
        </p:nvSpPr>
        <p:spPr>
          <a:xfrm>
            <a:off x="749300" y="415290"/>
            <a:ext cx="11216640" cy="459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  <a:buClrTx/>
              <a:buSzTx/>
              <a:buFontTx/>
            </a:pPr>
            <a:r>
              <a:rPr lang="zh-CN" sz="3200" b="1" kern="0" spc="-1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项目案例：养殖企业疫病监测全自动化，成本显著降低</a:t>
            </a:r>
            <a:endParaRPr lang="zh-CN" altLang="en-US" sz="3200" b="1" kern="0" spc="-10" dirty="0">
              <a:solidFill>
                <a:srgbClr val="2169D3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f104c13ccb3d0c5d168434b10e57bbe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015" y="1355725"/>
            <a:ext cx="3185160" cy="47821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18735" y="1419860"/>
            <a:ext cx="5751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传统疫病监测</a:t>
            </a:r>
            <a:r>
              <a:rPr lang="en-US" altLang="zh-CN" sz="2400" b="1"/>
              <a:t>         </a:t>
            </a:r>
            <a:r>
              <a:rPr lang="en-US" altLang="zh-CN" sz="2400" b="1">
                <a:ln w="22225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 VS </a:t>
            </a:r>
            <a:r>
              <a:rPr lang="en-US" altLang="zh-CN" sz="2400" b="1"/>
              <a:t>          </a:t>
            </a:r>
            <a:r>
              <a:rPr lang="zh-CN" altLang="en-US" sz="2400" b="1"/>
              <a:t>智能机器人</a:t>
            </a:r>
            <a:endParaRPr lang="zh-CN" altLang="en-US" sz="2400" b="1"/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 flipV="1">
            <a:off x="14605" y="940435"/>
            <a:ext cx="12178665" cy="18415"/>
          </a:xfrm>
          <a:prstGeom prst="line">
            <a:avLst/>
          </a:prstGeom>
          <a:ln w="41275" cmpd="sng">
            <a:solidFill>
              <a:srgbClr val="0070C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picture 1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4550410" y="1996440"/>
            <a:ext cx="3408045" cy="3734435"/>
          </a:xfrm>
          <a:prstGeom prst="rect">
            <a:avLst/>
          </a:prstGeom>
        </p:spPr>
      </p:pic>
      <p:pic>
        <p:nvPicPr>
          <p:cNvPr id="14" name="picture 14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 rot="21600000">
            <a:off x="8419465" y="1996440"/>
            <a:ext cx="3546475" cy="14325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50410" y="2070100"/>
            <a:ext cx="3392170" cy="2720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sz="1400" b="1"/>
              <a:t>人力成本高：</a:t>
            </a:r>
            <a:r>
              <a:rPr lang="zh-CN" altLang="en-US" sz="1400"/>
              <a:t>执业兽医、专业性强。</a:t>
            </a:r>
            <a:endParaRPr lang="zh-CN" altLang="en-US" sz="1400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sz="1400" b="1"/>
              <a:t>检测成本高：</a:t>
            </a:r>
            <a:r>
              <a:rPr lang="zh-CN" altLang="en-US" sz="1400"/>
              <a:t>针对单个动物检测单一</a:t>
            </a:r>
            <a:r>
              <a:rPr lang="en-US" altLang="zh-CN" sz="1400"/>
              <a:t>                                                    </a:t>
            </a:r>
            <a:endParaRPr lang="en-US" altLang="zh-CN" sz="1400"/>
          </a:p>
          <a:p>
            <a:pPr indent="0">
              <a:lnSpc>
                <a:spcPct val="190000"/>
              </a:lnSpc>
              <a:buFont typeface="Arial" panose="020B0604020202020204" pitchFamily="34" charset="0"/>
              <a:buNone/>
            </a:pPr>
            <a:r>
              <a:rPr lang="en-US" altLang="zh-CN" sz="1400"/>
              <a:t>                            </a:t>
            </a:r>
            <a:r>
              <a:rPr lang="zh-CN" altLang="en-US" sz="1400"/>
              <a:t>病原。</a:t>
            </a:r>
            <a:endParaRPr lang="zh-CN" altLang="en-US" sz="1400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sz="1400" b="1"/>
              <a:t>检测周期长：</a:t>
            </a:r>
            <a:r>
              <a:rPr lang="zh-CN" altLang="en-US" sz="1400"/>
              <a:t>规模场采样检测超</a:t>
            </a:r>
            <a:r>
              <a:rPr lang="en-US" altLang="zh-CN" sz="1400"/>
              <a:t>1</a:t>
            </a:r>
            <a:r>
              <a:rPr lang="zh-CN" altLang="en-US" sz="1400"/>
              <a:t>周。</a:t>
            </a:r>
            <a:endParaRPr lang="zh-CN" altLang="en-US" sz="1400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sz="1400" b="1"/>
              <a:t>数据利用率低：</a:t>
            </a:r>
            <a:r>
              <a:rPr lang="zh-CN" altLang="en-US" sz="1400"/>
              <a:t>单一检测数据难以分</a:t>
            </a:r>
            <a:endParaRPr lang="zh-CN" altLang="en-US" sz="1400"/>
          </a:p>
          <a:p>
            <a:pPr indent="0">
              <a:lnSpc>
                <a:spcPct val="190000"/>
              </a:lnSpc>
              <a:buFont typeface="Arial" panose="020B0604020202020204" pitchFamily="34" charset="0"/>
              <a:buNone/>
            </a:pPr>
            <a:r>
              <a:rPr lang="en-US" altLang="zh-CN" sz="1400"/>
              <a:t>                               </a:t>
            </a:r>
            <a:r>
              <a:rPr lang="zh-CN" altLang="en-US" sz="1400"/>
              <a:t>析利用。</a:t>
            </a:r>
            <a:endParaRPr lang="zh-CN" altLang="en-US" sz="1400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endParaRPr lang="zh-CN" altLang="en-US" sz="1400"/>
          </a:p>
          <a:p>
            <a:endParaRPr lang="zh-CN" altLang="en-US" sz="1400"/>
          </a:p>
        </p:txBody>
      </p:sp>
      <p:sp>
        <p:nvSpPr>
          <p:cNvPr id="16" name="文本框 15"/>
          <p:cNvSpPr txBox="1"/>
          <p:nvPr/>
        </p:nvSpPr>
        <p:spPr>
          <a:xfrm>
            <a:off x="8419465" y="1996440"/>
            <a:ext cx="3587750" cy="2639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sz="1400" b="1"/>
              <a:t>人力成本低：</a:t>
            </a:r>
            <a:r>
              <a:rPr lang="en-US" altLang="zh-CN" sz="1400"/>
              <a:t>1</a:t>
            </a:r>
            <a:r>
              <a:rPr lang="zh-CN" altLang="en-US" sz="1400"/>
              <a:t>台机器人代替兽医。</a:t>
            </a:r>
            <a:endParaRPr lang="zh-CN" altLang="en-US" sz="1400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sz="1400" b="1"/>
              <a:t>检测成本高：</a:t>
            </a:r>
            <a:r>
              <a:rPr lang="zh-CN" altLang="en-US" sz="1400"/>
              <a:t>针对群体环境，单次检测</a:t>
            </a:r>
            <a:endParaRPr lang="zh-CN" altLang="en-US" sz="1400"/>
          </a:p>
          <a:p>
            <a:pPr indent="0">
              <a:lnSpc>
                <a:spcPct val="190000"/>
              </a:lnSpc>
              <a:buFont typeface="Arial" panose="020B0604020202020204" pitchFamily="34" charset="0"/>
              <a:buNone/>
            </a:pPr>
            <a:r>
              <a:rPr lang="en-US" altLang="zh-CN" sz="1400"/>
              <a:t>                            </a:t>
            </a:r>
            <a:r>
              <a:rPr lang="zh-CN" altLang="en-US" sz="1400"/>
              <a:t>多个病原。</a:t>
            </a:r>
            <a:endParaRPr lang="zh-CN" altLang="en-US" sz="1400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sz="1400" b="1"/>
              <a:t>检测周期长：</a:t>
            </a:r>
            <a:r>
              <a:rPr lang="zh-CN" altLang="en-US" sz="1400"/>
              <a:t>采样检测</a:t>
            </a:r>
            <a:r>
              <a:rPr lang="en-US" sz="1400"/>
              <a:t>30</a:t>
            </a:r>
            <a:r>
              <a:rPr lang="zh-CN" altLang="en-US" sz="1400"/>
              <a:t>分钟。</a:t>
            </a:r>
            <a:endParaRPr lang="zh-CN" altLang="en-US" sz="1400"/>
          </a:p>
          <a:p>
            <a:pPr marL="285750" indent="-285750">
              <a:lnSpc>
                <a:spcPct val="190000"/>
              </a:lnSpc>
              <a:buFont typeface="Arial" panose="020B0604020202020204" pitchFamily="34" charset="0"/>
              <a:buChar char="•"/>
            </a:pPr>
            <a:r>
              <a:rPr lang="zh-CN" altLang="en-US" sz="1400" b="1"/>
              <a:t>数据存储分析：</a:t>
            </a:r>
            <a:r>
              <a:rPr lang="zh-CN" altLang="en-US" sz="1400"/>
              <a:t>同一群体数据动态监测</a:t>
            </a:r>
            <a:endParaRPr lang="zh-CN" altLang="en-US" sz="1400"/>
          </a:p>
          <a:p>
            <a:pPr indent="0">
              <a:lnSpc>
                <a:spcPct val="190000"/>
              </a:lnSpc>
              <a:buFont typeface="Arial" panose="020B0604020202020204" pitchFamily="34" charset="0"/>
              <a:buNone/>
            </a:pPr>
            <a:r>
              <a:rPr lang="en-US" altLang="zh-CN" sz="1400"/>
              <a:t>                               </a:t>
            </a:r>
            <a:r>
              <a:rPr lang="zh-CN" altLang="en-US" sz="1400"/>
              <a:t>分析。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21" name="文本框 20"/>
          <p:cNvSpPr txBox="1"/>
          <p:nvPr/>
        </p:nvSpPr>
        <p:spPr>
          <a:xfrm>
            <a:off x="4728210" y="4985385"/>
            <a:ext cx="70586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40000"/>
              </a:lnSpc>
              <a:buFont typeface="Wingdings" panose="05000000000000000000" charset="0"/>
              <a:buChar char="ü"/>
            </a:pPr>
            <a:r>
              <a:rPr lang="zh-CN" altLang="en-US" sz="2000" b="1">
                <a:solidFill>
                  <a:srgbClr val="FF0000"/>
                </a:solidFill>
              </a:rPr>
              <a:t>人力成本降低</a:t>
            </a:r>
            <a:r>
              <a:rPr lang="en-US" altLang="zh-CN" sz="2000" b="1">
                <a:solidFill>
                  <a:srgbClr val="FF0000"/>
                </a:solidFill>
              </a:rPr>
              <a:t>50%</a:t>
            </a:r>
            <a:r>
              <a:rPr lang="zh-CN" altLang="en-US" sz="2000" b="1">
                <a:solidFill>
                  <a:srgbClr val="FF0000"/>
                </a:solidFill>
              </a:rPr>
              <a:t>以上；检测成本降低</a:t>
            </a:r>
            <a:r>
              <a:rPr lang="en-US" altLang="zh-CN" sz="2000" b="1">
                <a:solidFill>
                  <a:srgbClr val="FF0000"/>
                </a:solidFill>
              </a:rPr>
              <a:t>80%</a:t>
            </a:r>
            <a:r>
              <a:rPr lang="zh-CN" altLang="en-US" sz="2000" b="1">
                <a:solidFill>
                  <a:srgbClr val="FF0000"/>
                </a:solidFill>
              </a:rPr>
              <a:t>以上；检测效率</a:t>
            </a:r>
            <a:r>
              <a:rPr lang="en-US" altLang="zh-CN" sz="2000" b="1">
                <a:solidFill>
                  <a:srgbClr val="FF0000"/>
                </a:solidFill>
              </a:rPr>
              <a:t>1000</a:t>
            </a:r>
            <a:r>
              <a:rPr lang="zh-CN" altLang="en-US" sz="2000" b="1">
                <a:solidFill>
                  <a:srgbClr val="FF0000"/>
                </a:solidFill>
              </a:rPr>
              <a:t>倍以上指数级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提升；数据利用率提高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10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倍以上。</a:t>
            </a:r>
            <a:endParaRPr lang="zh-CN" altLang="en-US" sz="20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-19050" y="0"/>
            <a:ext cx="12192000" cy="6858000"/>
          </a:xfrm>
          <a:prstGeom prst="rect">
            <a:avLst/>
          </a:prstGeom>
        </p:spPr>
      </p:pic>
      <p:pic>
        <p:nvPicPr>
          <p:cNvPr id="144" name="picture 1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753745" y="3808095"/>
            <a:ext cx="4631690" cy="2735580"/>
          </a:xfrm>
          <a:prstGeom prst="rect">
            <a:avLst/>
          </a:prstGeom>
        </p:spPr>
      </p:pic>
      <p:sp>
        <p:nvSpPr>
          <p:cNvPr id="166" name="textbox 166"/>
          <p:cNvSpPr/>
          <p:nvPr>
            <p:custDataLst>
              <p:tags r:id="rId4"/>
            </p:custDataLst>
          </p:nvPr>
        </p:nvSpPr>
        <p:spPr>
          <a:xfrm>
            <a:off x="753110" y="4112895"/>
            <a:ext cx="4520565" cy="19615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79000"/>
              </a:lnSpc>
            </a:pPr>
            <a:r>
              <a:rPr sz="2000" b="1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应用场景广阔</a:t>
            </a:r>
            <a:endParaRPr sz="2000" b="1" kern="0" spc="-1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rtl="0" eaLnBrk="0">
              <a:lnSpc>
                <a:spcPct val="79000"/>
              </a:lnSpc>
            </a:pPr>
            <a:endParaRPr sz="2000" b="1" kern="0" spc="-1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rtl="0" eaLnBrk="0">
              <a:lnSpc>
                <a:spcPct val="149000"/>
              </a:lnSpc>
              <a:buFont typeface="Arial" panose="020B0604020202020204" pitchFamily="34" charset="0"/>
              <a:buChar char="•"/>
            </a:pPr>
            <a:r>
              <a:rPr lang="zh-CN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畜牧养殖服务：设备购买、租赁检测服务</a:t>
            </a:r>
            <a:endParaRPr lang="zh-CN" sz="1400" kern="0" spc="-1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rtl="0" eaLnBrk="0">
              <a:lnSpc>
                <a:spcPct val="149000"/>
              </a:lnSpc>
              <a:buFont typeface="Arial" panose="020B0604020202020204" pitchFamily="34" charset="0"/>
              <a:buChar char="•"/>
            </a:pPr>
            <a:r>
              <a:rPr lang="zh-CN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提供诊断、兽药与疫苗综合防控方案</a:t>
            </a:r>
            <a:endParaRPr lang="zh-CN" sz="1400" kern="0" spc="-1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rtl="0" eaLnBrk="0">
              <a:lnSpc>
                <a:spcPct val="149000"/>
              </a:lnSpc>
              <a:buFont typeface="Arial" panose="020B0604020202020204" pitchFamily="34" charset="0"/>
              <a:buChar char="•"/>
            </a:pPr>
            <a:r>
              <a:rPr lang="zh-CN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宠物医院、生物安全实验室与动物房</a:t>
            </a:r>
            <a:endParaRPr lang="zh-CN" sz="1400" kern="0" spc="-1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rtl="0" eaLnBrk="0">
              <a:lnSpc>
                <a:spcPct val="149000"/>
              </a:lnSpc>
              <a:buFont typeface="Arial" panose="020B0604020202020204" pitchFamily="34" charset="0"/>
              <a:buChar char="•"/>
            </a:pPr>
            <a:r>
              <a:rPr lang="zh-CN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医院、机场、车站等人口密集的高风险场所风险预警监测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  <a:spcBef>
                <a:spcPts val="420"/>
              </a:spcBef>
            </a:pP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8370" y="582930"/>
            <a:ext cx="1029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0070C0"/>
                </a:solidFill>
                <a:sym typeface="+mn-ea"/>
              </a:rPr>
              <a:t>市场规模与应用场景</a:t>
            </a:r>
            <a:endParaRPr lang="zh-CN" altLang="en-US" sz="2400" b="1">
              <a:solidFill>
                <a:srgbClr val="0070C0"/>
              </a:solidFill>
              <a:sym typeface="+mn-ea"/>
            </a:endParaRPr>
          </a:p>
        </p:txBody>
      </p:sp>
      <p:pic>
        <p:nvPicPr>
          <p:cNvPr id="2" name="picture 14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753110" y="1569085"/>
            <a:ext cx="4632325" cy="2138045"/>
          </a:xfrm>
          <a:prstGeom prst="rect">
            <a:avLst/>
          </a:prstGeom>
        </p:spPr>
      </p:pic>
      <p:sp>
        <p:nvSpPr>
          <p:cNvPr id="3" name="textbox 166"/>
          <p:cNvSpPr/>
          <p:nvPr>
            <p:custDataLst>
              <p:tags r:id="rId6"/>
            </p:custDataLst>
          </p:nvPr>
        </p:nvSpPr>
        <p:spPr>
          <a:xfrm>
            <a:off x="753745" y="1846580"/>
            <a:ext cx="4520565" cy="196151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ctr" rtl="0" eaLnBrk="0">
              <a:lnSpc>
                <a:spcPct val="79000"/>
              </a:lnSpc>
            </a:pPr>
            <a:r>
              <a:rPr lang="zh-CN" sz="2000" b="1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替代传统疫病防控模式</a:t>
            </a:r>
            <a:endParaRPr sz="2000" b="1" kern="0" spc="-1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rtl="0" eaLnBrk="0">
              <a:lnSpc>
                <a:spcPct val="79000"/>
              </a:lnSpc>
            </a:pPr>
            <a:endParaRPr sz="2000" b="1" kern="0" spc="-1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rtl="0" eaLnBrk="0">
              <a:lnSpc>
                <a:spcPct val="119000"/>
              </a:lnSpc>
              <a:buFont typeface="Arial" panose="020B0604020202020204" pitchFamily="34" charset="0"/>
              <a:buChar char="•"/>
            </a:pPr>
            <a:r>
              <a:rPr lang="zh-CN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全球动保市场（包括兽药、疫苗和诊断服务）：约</a:t>
            </a:r>
            <a:r>
              <a:rPr lang="en-US" altLang="zh-CN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1800</a:t>
            </a:r>
            <a:r>
              <a:rPr lang="zh-CN" altLang="en-US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</a:t>
            </a:r>
            <a:r>
              <a:rPr lang="en-US" altLang="zh-CN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-2000</a:t>
            </a:r>
            <a:r>
              <a:rPr lang="zh-CN" altLang="en-US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亿美元。</a:t>
            </a:r>
            <a:endParaRPr lang="zh-CN" altLang="en-US" sz="1400" kern="0" spc="-1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rtl="0" eaLnBrk="0">
              <a:lnSpc>
                <a:spcPct val="119000"/>
              </a:lnSpc>
              <a:buFont typeface="Arial" panose="020B0604020202020204" pitchFamily="34" charset="0"/>
              <a:buChar char="•"/>
            </a:pPr>
            <a:endParaRPr lang="zh-CN" altLang="en-US" sz="1400" kern="0" spc="-10" dirty="0">
              <a:solidFill>
                <a:srgbClr val="1F4491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rtl="0" eaLnBrk="0">
              <a:lnSpc>
                <a:spcPct val="119000"/>
              </a:lnSpc>
              <a:buFont typeface="Arial" panose="020B0604020202020204" pitchFamily="34" charset="0"/>
              <a:buChar char="•"/>
            </a:pPr>
            <a:r>
              <a:rPr lang="zh-CN" altLang="en-US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仅诊断服务市场规模约</a:t>
            </a:r>
            <a:r>
              <a:rPr lang="en-US" altLang="zh-CN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65-75</a:t>
            </a:r>
            <a:r>
              <a:rPr lang="zh-CN" sz="1400" kern="0" spc="-10" dirty="0">
                <a:solidFill>
                  <a:srgbClr val="1F449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亿美元。</a:t>
            </a:r>
            <a:endParaRPr sz="1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ct val="88000"/>
              </a:lnSpc>
              <a:spcBef>
                <a:spcPts val="420"/>
              </a:spcBef>
            </a:pPr>
            <a:endParaRPr sz="1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960745" y="4697730"/>
            <a:ext cx="5872480" cy="1449070"/>
            <a:chOff x="9387" y="2471"/>
            <a:chExt cx="9248" cy="2282"/>
          </a:xfrm>
        </p:grpSpPr>
        <p:sp>
          <p:nvSpPr>
            <p:cNvPr id="13" name="圆角矩形 12"/>
            <p:cNvSpPr/>
            <p:nvPr/>
          </p:nvSpPr>
          <p:spPr>
            <a:xfrm>
              <a:off x="9387" y="2471"/>
              <a:ext cx="9249" cy="2282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003" y="2621"/>
              <a:ext cx="6019" cy="7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800" b="1">
                  <a:solidFill>
                    <a:schemeClr val="bg1"/>
                  </a:solidFill>
                </a:rPr>
                <a:t>收入来源</a:t>
              </a:r>
              <a:endParaRPr lang="zh-CN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003" y="3417"/>
              <a:ext cx="8117" cy="1106"/>
            </a:xfrm>
            <a:prstGeom prst="rect">
              <a:avLst/>
            </a:prstGeom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设备：出售</a:t>
              </a:r>
              <a:r>
                <a:rPr lang="en-US" altLang="zh-CN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600</a:t>
              </a:r>
              <a:r>
                <a: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万</a:t>
              </a:r>
              <a:r>
                <a:rPr lang="en-US" altLang="zh-CN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/</a:t>
              </a:r>
              <a:r>
                <a: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年</a:t>
              </a:r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诊断、兽药与疫苗综合防控服务：</a:t>
              </a:r>
              <a:r>
                <a:rPr lang="en-US" altLang="zh-CN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100</a:t>
              </a:r>
              <a:r>
                <a: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万</a:t>
              </a:r>
              <a:r>
                <a:rPr lang="en-US" altLang="zh-CN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/</a:t>
              </a:r>
              <a:r>
                <a:rPr lang="zh-CN" altLang="en-US" sz="18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年</a:t>
              </a:r>
              <a:endParaRPr lang="zh-CN" altLang="en-US" sz="18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5960745" y="1568450"/>
            <a:ext cx="5879465" cy="291655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97370" y="1697990"/>
            <a:ext cx="4064000" cy="39306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800" b="1">
                <a:latin typeface="Arial" panose="020B0604020202020204" pitchFamily="34" charset="0"/>
                <a:ea typeface="微软雅黑" panose="020B0503020204020204" charset="-122"/>
              </a:rPr>
              <a:t>国内设备市场规模预测</a:t>
            </a: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just" fontAlgn="auto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endParaRPr lang="zh-CN" altLang="en-US" sz="1800" b="1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graphicFrame>
        <p:nvGraphicFramePr>
          <p:cNvPr id="19" name="表格 18"/>
          <p:cNvGraphicFramePr/>
          <p:nvPr>
            <p:custDataLst>
              <p:tags r:id="rId7"/>
            </p:custDataLst>
          </p:nvPr>
        </p:nvGraphicFramePr>
        <p:xfrm>
          <a:off x="6351905" y="2146935"/>
          <a:ext cx="5153660" cy="2181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425"/>
                <a:gridCol w="861695"/>
                <a:gridCol w="995680"/>
                <a:gridCol w="116586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400"/>
                        <a:t>目标客户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数量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  </a:t>
                      </a:r>
                      <a:r>
                        <a:rPr lang="zh-CN" altLang="en-US" sz="1400"/>
                        <a:t>单价（元）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合计（万元）</a:t>
                      </a:r>
                      <a:endParaRPr lang="zh-CN" altLang="en-US" sz="14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4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中大规模畜禽养殖场</a:t>
                      </a:r>
                      <a:endParaRPr lang="zh-CN" altLang="en-US" sz="1400" b="1" dirty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108000</a:t>
                      </a:r>
                      <a:endParaRPr lang="en-US" altLang="zh-CN" sz="1400"/>
                    </a:p>
                  </a:txBody>
                  <a:tcPr/>
                </a:tc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150000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1620000</a:t>
                      </a:r>
                      <a:endParaRPr lang="en-US" altLang="zh-CN" sz="14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宠物</a:t>
                      </a:r>
                      <a:r>
                        <a:rPr lang="zh-CN" sz="14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医院</a:t>
                      </a:r>
                      <a:endParaRPr lang="zh-CN" altLang="en-US" sz="1400" b="1" dirty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35000</a:t>
                      </a:r>
                      <a:endParaRPr lang="en-US" altLang="zh-CN" sz="1400"/>
                    </a:p>
                  </a:txBody>
                  <a:tcPr/>
                </a:tc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525000</a:t>
                      </a:r>
                      <a:endParaRPr lang="en-US" altLang="zh-CN" sz="1400"/>
                    </a:p>
                  </a:txBody>
                  <a:tcPr/>
                </a:tc>
              </a:tr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生物安全实验室和动物房</a:t>
                      </a:r>
                      <a:endParaRPr lang="zh-CN" altLang="en-US" sz="1400" b="1" dirty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15000</a:t>
                      </a:r>
                      <a:endParaRPr lang="en-US" altLang="zh-CN" sz="1400"/>
                    </a:p>
                  </a:txBody>
                  <a:tcPr/>
                </a:tc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225000</a:t>
                      </a:r>
                      <a:endParaRPr lang="en-US" altLang="zh-CN" sz="1400"/>
                    </a:p>
                  </a:txBody>
                  <a:tcPr/>
                </a:tc>
              </a:tr>
              <a:tr h="4298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总计</a:t>
                      </a:r>
                      <a:endParaRPr lang="zh-CN" altLang="en-US" sz="1400" b="1" dirty="0"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158000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2370000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0" name="直接连接符 19"/>
          <p:cNvCxnSpPr/>
          <p:nvPr/>
        </p:nvCxnSpPr>
        <p:spPr>
          <a:xfrm flipV="1">
            <a:off x="837565" y="1175385"/>
            <a:ext cx="9232265" cy="60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92" name="picture 1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2613" y="5031981"/>
            <a:ext cx="11627396" cy="845565"/>
          </a:xfrm>
          <a:prstGeom prst="rect">
            <a:avLst/>
          </a:prstGeom>
        </p:spPr>
      </p:pic>
      <p:sp>
        <p:nvSpPr>
          <p:cNvPr id="198" name="textbox 198"/>
          <p:cNvSpPr/>
          <p:nvPr/>
        </p:nvSpPr>
        <p:spPr>
          <a:xfrm>
            <a:off x="2834640" y="3564890"/>
            <a:ext cx="2073275" cy="15614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39395" algn="l" rtl="0" eaLnBrk="0">
              <a:lnSpc>
                <a:spcPct val="88000"/>
              </a:lnSpc>
            </a:pPr>
            <a:r>
              <a:rPr sz="2300" b="1" kern="0" spc="120" dirty="0">
                <a:solidFill>
                  <a:srgbClr val="2D62D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2023</a:t>
            </a:r>
            <a:r>
              <a:rPr sz="2300" b="1" kern="0" spc="120" dirty="0">
                <a:solidFill>
                  <a:srgbClr val="2D62D2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10160" algn="l" rtl="0" eaLnBrk="0">
              <a:lnSpc>
                <a:spcPct val="136000"/>
              </a:lnSpc>
              <a:spcBef>
                <a:spcPts val="225"/>
              </a:spcBef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第一代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原型机</a:t>
            </a: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开发</a:t>
            </a:r>
            <a:endParaRPr lang="zh-CN"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10160" algn="l" rtl="0" eaLnBrk="0">
              <a:lnSpc>
                <a:spcPct val="136000"/>
              </a:lnSpc>
              <a:spcBef>
                <a:spcPts val="225"/>
              </a:spcBef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与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验证成功</a:t>
            </a:r>
            <a:endParaRPr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10160" algn="l" rtl="0" eaLnBrk="0">
              <a:lnSpc>
                <a:spcPct val="136000"/>
              </a:lnSpc>
              <a:spcBef>
                <a:spcPts val="225"/>
              </a:spcBef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申请美国发明专利</a:t>
            </a:r>
            <a:endParaRPr sz="17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 rtl="0" eaLnBrk="0">
              <a:lnSpc>
                <a:spcPct val="153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8000"/>
              </a:lnSpc>
            </a:pPr>
            <a:endParaRPr sz="4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617855" algn="l" rtl="0" eaLnBrk="0">
              <a:lnSpc>
                <a:spcPct val="75000"/>
              </a:lnSpc>
              <a:spcBef>
                <a:spcPts val="0"/>
              </a:spcBef>
            </a:pPr>
            <a:r>
              <a:rPr sz="1700" b="1" kern="0" spc="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02</a:t>
            </a:r>
            <a:endParaRPr sz="1700" dirty="0"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200" name="textbox 200"/>
          <p:cNvSpPr/>
          <p:nvPr/>
        </p:nvSpPr>
        <p:spPr>
          <a:xfrm>
            <a:off x="553085" y="4304030"/>
            <a:ext cx="2019935" cy="10985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59740" algn="l" rtl="0" eaLnBrk="0">
              <a:lnSpc>
                <a:spcPct val="88000"/>
              </a:lnSpc>
            </a:pPr>
            <a:r>
              <a:rPr sz="2300" b="1" kern="0" spc="120" dirty="0">
                <a:solidFill>
                  <a:srgbClr val="2D62D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2022</a:t>
            </a:r>
            <a:r>
              <a:rPr sz="2300" b="1" kern="0" spc="120" dirty="0">
                <a:solidFill>
                  <a:srgbClr val="2D62D2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algn="l" rtl="0" eaLnBrk="0">
              <a:lnSpc>
                <a:spcPts val="2455"/>
              </a:lnSpc>
              <a:spcBef>
                <a:spcPts val="755"/>
              </a:spcBef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完成</a:t>
            </a: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机器人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模型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1.0</a:t>
            </a:r>
            <a:endParaRPr sz="17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algn="l" rtl="0" eaLnBrk="0">
              <a:lnSpc>
                <a:spcPts val="2455"/>
              </a:lnSpc>
              <a:spcBef>
                <a:spcPts val="755"/>
              </a:spcBef>
              <a:buClrTx/>
              <a:buSzTx/>
              <a:buFontTx/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申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请国家发明专利</a:t>
            </a:r>
            <a:endParaRPr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2" name="textbox 202"/>
          <p:cNvSpPr/>
          <p:nvPr/>
        </p:nvSpPr>
        <p:spPr>
          <a:xfrm>
            <a:off x="5170170" y="3718560"/>
            <a:ext cx="2091055" cy="111442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4490" algn="l" rtl="0" eaLnBrk="0">
              <a:lnSpc>
                <a:spcPct val="88000"/>
              </a:lnSpc>
            </a:pPr>
            <a:r>
              <a:rPr sz="2300" b="1" kern="0" spc="120" dirty="0">
                <a:solidFill>
                  <a:srgbClr val="2D62D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2024</a:t>
            </a:r>
            <a:r>
              <a:rPr sz="2300" b="1" kern="0" spc="120" dirty="0">
                <a:solidFill>
                  <a:srgbClr val="2D62D2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endParaRPr sz="2300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10160" algn="l" rtl="0" eaLnBrk="0">
              <a:lnSpc>
                <a:spcPct val="136000"/>
              </a:lnSpc>
              <a:spcBef>
                <a:spcPts val="225"/>
              </a:spcBef>
              <a:buClrTx/>
              <a:buSzTx/>
              <a:buFontTx/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开发</a:t>
            </a: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第二代原型机</a:t>
            </a:r>
            <a:endParaRPr lang="zh-CN"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10160" algn="l" rtl="0" eaLnBrk="0">
              <a:lnSpc>
                <a:spcPct val="136000"/>
              </a:lnSpc>
              <a:spcBef>
                <a:spcPts val="225"/>
              </a:spcBef>
              <a:buClrTx/>
              <a:buSzTx/>
              <a:buFontTx/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获得国家发明专利</a:t>
            </a:r>
            <a:endParaRPr lang="zh-CN"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691253" y="439466"/>
            <a:ext cx="4389754" cy="459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r>
              <a:rPr sz="3200" b="1" kern="0" spc="-1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技术积累及专利布局</a:t>
            </a:r>
            <a:endParaRPr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8" name="textbox 208"/>
          <p:cNvSpPr/>
          <p:nvPr/>
        </p:nvSpPr>
        <p:spPr>
          <a:xfrm>
            <a:off x="7522845" y="3743325"/>
            <a:ext cx="1845945" cy="144716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01320" algn="l" rtl="0" eaLnBrk="0">
              <a:lnSpc>
                <a:spcPct val="88000"/>
              </a:lnSpc>
            </a:pPr>
            <a:r>
              <a:rPr sz="2300" b="1" kern="0" spc="120" dirty="0">
                <a:solidFill>
                  <a:srgbClr val="2D62D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2025</a:t>
            </a:r>
            <a:r>
              <a:rPr sz="2300" b="1" kern="0" spc="120" dirty="0">
                <a:solidFill>
                  <a:srgbClr val="2D62D2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endParaRPr lang="zh-CN"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10160" algn="l" rtl="0" eaLnBrk="0">
              <a:lnSpc>
                <a:spcPct val="136000"/>
              </a:lnSpc>
              <a:spcBef>
                <a:spcPts val="225"/>
              </a:spcBef>
              <a:buClrTx/>
              <a:buSzTx/>
              <a:buNone/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开发第三代原型机</a:t>
            </a:r>
            <a:endParaRPr lang="zh-CN"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10160" algn="l" rtl="0" eaLnBrk="0">
              <a:lnSpc>
                <a:spcPct val="136000"/>
              </a:lnSpc>
              <a:spcBef>
                <a:spcPts val="225"/>
              </a:spcBef>
              <a:buClrTx/>
              <a:buSzTx/>
              <a:buNone/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获得美国发明专利</a:t>
            </a:r>
            <a:endParaRPr lang="zh-CN"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12700" indent="10160" algn="l" rtl="0" eaLnBrk="0">
              <a:lnSpc>
                <a:spcPct val="136000"/>
              </a:lnSpc>
              <a:spcBef>
                <a:spcPts val="225"/>
              </a:spcBef>
              <a:buClrTx/>
              <a:buSzTx/>
              <a:buNone/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5项软件著作权</a:t>
            </a:r>
            <a:endParaRPr lang="zh-CN"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10" name="textbox 210"/>
          <p:cNvSpPr/>
          <p:nvPr/>
        </p:nvSpPr>
        <p:spPr>
          <a:xfrm>
            <a:off x="9858375" y="4041140"/>
            <a:ext cx="1852295" cy="144843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7780" algn="l" rtl="0" eaLnBrk="0">
              <a:lnSpc>
                <a:spcPct val="88000"/>
              </a:lnSpc>
            </a:pPr>
            <a:r>
              <a:rPr sz="2300" b="1" kern="0" spc="130" dirty="0">
                <a:solidFill>
                  <a:srgbClr val="2D62D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2026</a:t>
            </a:r>
            <a:r>
              <a:rPr sz="2300" b="1" kern="0" spc="130" dirty="0">
                <a:solidFill>
                  <a:srgbClr val="2D62D2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sz="2300" b="1" kern="0" spc="130" dirty="0">
                <a:solidFill>
                  <a:srgbClr val="2D62D2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H1</a:t>
            </a:r>
            <a:endParaRPr sz="8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2700" indent="10160" algn="l" rtl="0" eaLnBrk="0">
              <a:lnSpc>
                <a:spcPct val="136000"/>
              </a:lnSpc>
              <a:spcBef>
                <a:spcPts val="225"/>
              </a:spcBef>
              <a:buClrTx/>
              <a:buSzTx/>
              <a:buNone/>
            </a:pPr>
            <a:r>
              <a:rPr lang="zh-CN" sz="1700" kern="0" spc="80" dirty="0"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第三代原型机在合作企业养殖端应用</a:t>
            </a:r>
            <a:endParaRPr lang="zh-CN" sz="1700" kern="0" spc="80" dirty="0"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1098803" y="5489574"/>
            <a:ext cx="480098" cy="479386"/>
            <a:chOff x="0" y="0"/>
            <a:chExt cx="480098" cy="479386"/>
          </a:xfrm>
        </p:grpSpPr>
        <p:pic>
          <p:nvPicPr>
            <p:cNvPr id="214" name="picture 2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480098" cy="479386"/>
            </a:xfrm>
            <a:prstGeom prst="rect">
              <a:avLst/>
            </a:prstGeom>
          </p:spPr>
        </p:pic>
        <p:sp>
          <p:nvSpPr>
            <p:cNvPr id="216" name="textbox 216"/>
            <p:cNvSpPr/>
            <p:nvPr/>
          </p:nvSpPr>
          <p:spPr>
            <a:xfrm>
              <a:off x="-12700" y="-12700"/>
              <a:ext cx="506094" cy="5289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34620" algn="l" rtl="0" eaLnBrk="0">
                <a:lnSpc>
                  <a:spcPct val="75000"/>
                </a:lnSpc>
                <a:spcBef>
                  <a:spcPts val="5"/>
                </a:spcBef>
              </a:pPr>
              <a:r>
                <a:rPr sz="1700" b="1" kern="0" spc="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01</a:t>
              </a:r>
              <a:endParaRPr sz="17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21600000">
            <a:off x="10509504" y="5191366"/>
            <a:ext cx="479932" cy="479387"/>
            <a:chOff x="0" y="0"/>
            <a:chExt cx="479932" cy="479387"/>
          </a:xfrm>
        </p:grpSpPr>
        <p:pic>
          <p:nvPicPr>
            <p:cNvPr id="218" name="picture 2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479932" cy="479387"/>
            </a:xfrm>
            <a:prstGeom prst="rect">
              <a:avLst/>
            </a:prstGeom>
          </p:spPr>
        </p:pic>
        <p:sp>
          <p:nvSpPr>
            <p:cNvPr id="220" name="textbox 220"/>
            <p:cNvSpPr/>
            <p:nvPr/>
          </p:nvSpPr>
          <p:spPr>
            <a:xfrm>
              <a:off x="-12700" y="-12700"/>
              <a:ext cx="505459" cy="5289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34620" algn="l" rtl="0" eaLnBrk="0">
                <a:lnSpc>
                  <a:spcPct val="75000"/>
                </a:lnSpc>
                <a:spcBef>
                  <a:spcPts val="5"/>
                </a:spcBef>
              </a:pPr>
              <a:r>
                <a:rPr sz="1700" b="1" kern="0" spc="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05</a:t>
              </a:r>
              <a:endParaRPr sz="17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21600000">
            <a:off x="8078723" y="5445366"/>
            <a:ext cx="479932" cy="479386"/>
            <a:chOff x="0" y="0"/>
            <a:chExt cx="479932" cy="479386"/>
          </a:xfrm>
        </p:grpSpPr>
        <p:pic>
          <p:nvPicPr>
            <p:cNvPr id="222" name="picture 2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479932" cy="479386"/>
            </a:xfrm>
            <a:prstGeom prst="rect">
              <a:avLst/>
            </a:prstGeom>
          </p:spPr>
        </p:pic>
        <p:sp>
          <p:nvSpPr>
            <p:cNvPr id="224" name="textbox 224"/>
            <p:cNvSpPr/>
            <p:nvPr/>
          </p:nvSpPr>
          <p:spPr>
            <a:xfrm>
              <a:off x="-12700" y="-12700"/>
              <a:ext cx="505459" cy="5289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34620" algn="l" rtl="0" eaLnBrk="0">
                <a:lnSpc>
                  <a:spcPct val="75000"/>
                </a:lnSpc>
                <a:spcBef>
                  <a:spcPts val="5"/>
                </a:spcBef>
              </a:pPr>
              <a:r>
                <a:rPr sz="1700" b="1" kern="0" spc="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04</a:t>
              </a:r>
              <a:endParaRPr sz="17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21600000">
            <a:off x="5702808" y="4891760"/>
            <a:ext cx="479120" cy="479387"/>
            <a:chOff x="0" y="0"/>
            <a:chExt cx="479120" cy="479387"/>
          </a:xfrm>
        </p:grpSpPr>
        <p:pic>
          <p:nvPicPr>
            <p:cNvPr id="226" name="picture 2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479120" cy="479387"/>
            </a:xfrm>
            <a:prstGeom prst="rect">
              <a:avLst/>
            </a:prstGeom>
          </p:spPr>
        </p:pic>
        <p:sp>
          <p:nvSpPr>
            <p:cNvPr id="228" name="textbox 228"/>
            <p:cNvSpPr/>
            <p:nvPr/>
          </p:nvSpPr>
          <p:spPr>
            <a:xfrm>
              <a:off x="-12700" y="-12700"/>
              <a:ext cx="504825" cy="528955"/>
            </a:xfrm>
            <a:prstGeom prst="rect">
              <a:avLst/>
            </a:prstGeom>
            <a:noFill/>
            <a:ln w="0" cap="flat">
              <a:noFill/>
              <a:prstDash val="solid"/>
              <a:miter lim="0"/>
            </a:ln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7000"/>
                </a:lnSpc>
              </a:pPr>
              <a:endParaRPr sz="10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  <a:p>
              <a:pPr marL="133985" algn="l" rtl="0" eaLnBrk="0">
                <a:lnSpc>
                  <a:spcPct val="75000"/>
                </a:lnSpc>
                <a:spcBef>
                  <a:spcPts val="5"/>
                </a:spcBef>
              </a:pPr>
              <a:r>
                <a:rPr sz="1700" b="1" kern="0" spc="0" dirty="0">
                  <a:solidFill>
                    <a:srgbClr val="FFFFFF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03</a:t>
              </a:r>
              <a:endParaRPr sz="1700" dirty="0">
                <a:latin typeface="Arial" panose="020B0604020202020204"/>
                <a:ea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91515" y="1389380"/>
            <a:ext cx="6216015" cy="1838960"/>
          </a:xfrm>
          <a:prstGeom prst="rect">
            <a:avLst/>
          </a:prstGeom>
          <a:gradFill>
            <a:gsLst>
              <a:gs pos="0">
                <a:srgbClr val="BDD4F6"/>
              </a:gs>
              <a:gs pos="100000">
                <a:srgbClr val="4D8DE5"/>
              </a:gs>
            </a:gsLst>
            <a:lin ang="5400000" scaled="1"/>
          </a:gradFill>
          <a:ln>
            <a:gradFill>
              <a:gsLst>
                <a:gs pos="0">
                  <a:schemeClr val="bg1"/>
                </a:gs>
                <a:gs pos="42000">
                  <a:srgbClr val="6ACCF2"/>
                </a:gs>
                <a:gs pos="100000">
                  <a:srgbClr val="2497EA"/>
                </a:gs>
              </a:gsLst>
              <a:lin ang="810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1375" y="1431290"/>
            <a:ext cx="5916295" cy="1764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zh-CN" altLang="en-US" b="1"/>
              <a:t>前期积累</a:t>
            </a:r>
            <a:endParaRPr lang="zh-CN" altLang="en-US" b="1"/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/>
              <a:t>研发投入：</a:t>
            </a:r>
            <a:r>
              <a:rPr lang="zh-CN" altLang="en-US" sz="1600"/>
              <a:t>超</a:t>
            </a:r>
            <a:r>
              <a:rPr lang="en-US" altLang="zh-CN" sz="1600"/>
              <a:t>800</a:t>
            </a:r>
            <a:r>
              <a:rPr lang="zh-CN" altLang="en-US" sz="1600"/>
              <a:t>万，核心技术完成原型机验证与改进</a:t>
            </a:r>
            <a:endParaRPr lang="zh-CN" altLang="en-US" sz="1600"/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/>
              <a:t>知识产权：</a:t>
            </a:r>
            <a:r>
              <a:rPr lang="en-US" altLang="zh-CN" sz="1600"/>
              <a:t>1</a:t>
            </a:r>
            <a:r>
              <a:rPr lang="zh-CN" altLang="en-US" sz="1600"/>
              <a:t>项国际发明专利、</a:t>
            </a:r>
            <a:r>
              <a:rPr lang="en-US" altLang="zh-CN" sz="1600"/>
              <a:t>1</a:t>
            </a:r>
            <a:r>
              <a:rPr lang="zh-CN" altLang="en-US" sz="1600"/>
              <a:t>项国内发明专利、</a:t>
            </a:r>
            <a:r>
              <a:rPr lang="en-US" altLang="zh-CN" sz="1600"/>
              <a:t>5</a:t>
            </a:r>
            <a:r>
              <a:rPr lang="zh-CN" altLang="en-US" sz="1600"/>
              <a:t>项软著、</a:t>
            </a:r>
            <a:r>
              <a:rPr lang="en-US" altLang="zh-CN" sz="1600"/>
              <a:t>10+</a:t>
            </a:r>
            <a:r>
              <a:rPr lang="zh-CN" altLang="en-US" sz="1600"/>
              <a:t>专利规划中</a:t>
            </a:r>
            <a:endParaRPr lang="zh-CN" altLang="en-US" sz="1600"/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b="1"/>
              <a:t>业务积累：</a:t>
            </a:r>
            <a:r>
              <a:rPr lang="zh-CN" altLang="en-US" sz="1600"/>
              <a:t>与</a:t>
            </a:r>
            <a:r>
              <a:rPr lang="en-US" altLang="zh-CN" sz="1600"/>
              <a:t>1</a:t>
            </a:r>
            <a:r>
              <a:rPr lang="zh-CN" altLang="en-US" sz="1600"/>
              <a:t>家头部养殖集团签订合作协议，锁定国内约</a:t>
            </a:r>
            <a:r>
              <a:rPr lang="en-US" altLang="zh-CN" sz="1600"/>
              <a:t>12%</a:t>
            </a:r>
            <a:r>
              <a:rPr lang="zh-CN" altLang="en-US" sz="1600"/>
              <a:t>养殖市场</a:t>
            </a:r>
            <a:endParaRPr lang="zh-CN" altLang="en-US" sz="16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20" y="1390015"/>
            <a:ext cx="1637030" cy="22631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115" y="1377315"/>
            <a:ext cx="1789430" cy="2263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2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32" name="textbox 232"/>
          <p:cNvSpPr/>
          <p:nvPr/>
        </p:nvSpPr>
        <p:spPr>
          <a:xfrm>
            <a:off x="525872" y="1503160"/>
            <a:ext cx="5459729" cy="4206240"/>
          </a:xfrm>
          <a:prstGeom prst="rect">
            <a:avLst/>
          </a:prstGeom>
          <a:solidFill>
            <a:srgbClr val="FDFDFD">
              <a:alpha val="99607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6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8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3200" algn="l" rtl="0" eaLnBrk="0">
              <a:lnSpc>
                <a:spcPct val="87000"/>
              </a:lnSpc>
            </a:pPr>
            <a:r>
              <a:rPr sz="2700" b="1" kern="0" spc="80" dirty="0">
                <a:solidFill>
                  <a:srgbClr val="2D62D2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公司规划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48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541655" indent="-332105" algn="l" rtl="0" eaLnBrk="0">
              <a:lnSpc>
                <a:spcPct val="167000"/>
              </a:lnSpc>
              <a:spcBef>
                <a:spcPts val="605"/>
              </a:spcBef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000" kern="0" spc="16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已在</a:t>
            </a:r>
            <a:r>
              <a:rPr lang="zh-CN"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注册</a:t>
            </a:r>
            <a:r>
              <a:rPr lang="zh-CN"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租用办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公场地</a:t>
            </a:r>
            <a:r>
              <a:rPr lang="en-US"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120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平；</a:t>
            </a: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209550" algn="l" rtl="0" eaLnBrk="0">
              <a:lnSpc>
                <a:spcPct val="167000"/>
              </a:lnSpc>
              <a:spcBef>
                <a:spcPts val="605"/>
              </a:spcBef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lang="zh-CN"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技术VP边增杰博士申请担任公司法人；</a:t>
            </a:r>
            <a:endParaRPr lang="zh-CN" sz="2000" kern="0" spc="-3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42290" indent="-332740" algn="l" rtl="0" eaLnBrk="0">
              <a:lnSpc>
                <a:spcPct val="167000"/>
              </a:lnSpc>
              <a:spcBef>
                <a:spcPts val="605"/>
              </a:spcBef>
            </a:pPr>
            <a:r>
              <a:rPr lang="zh-CN"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  股权穿透后申请人蒋卉为第一大股东,  且持股比例超过51%；</a:t>
            </a:r>
            <a:endParaRPr lang="zh-CN" sz="2000" kern="0" spc="-3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52450" indent="-342900" algn="l" rtl="0" eaLnBrk="0">
              <a:lnSpc>
                <a:spcPct val="167000"/>
              </a:lnSpc>
              <a:spcBef>
                <a:spcPts val="605"/>
              </a:spcBef>
              <a:buFont typeface="Arial" panose="020B0604020202020204" pitchFamily="34" charset="0"/>
              <a:buChar char="•"/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在余杭经开区</a:t>
            </a:r>
            <a:r>
              <a:rPr lang="zh-CN"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设立分公司。</a:t>
            </a:r>
            <a:endParaRPr lang="zh-CN" sz="2000" kern="0" spc="-20" dirty="0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4" name="textbox 234"/>
          <p:cNvSpPr/>
          <p:nvPr/>
        </p:nvSpPr>
        <p:spPr>
          <a:xfrm>
            <a:off x="6205947" y="1503160"/>
            <a:ext cx="5459729" cy="4206240"/>
          </a:xfrm>
          <a:prstGeom prst="rect">
            <a:avLst/>
          </a:prstGeom>
          <a:solidFill>
            <a:srgbClr val="FFFFFF">
              <a:alpha val="99607"/>
            </a:srgbClr>
          </a:solidFill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107000"/>
              </a:lnSpc>
            </a:pPr>
            <a:endParaRPr sz="10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361950" algn="l" rtl="0" eaLnBrk="0">
              <a:lnSpc>
                <a:spcPct val="87000"/>
              </a:lnSpc>
              <a:spcBef>
                <a:spcPts val="0"/>
              </a:spcBef>
            </a:pPr>
            <a:r>
              <a:rPr sz="2700" b="1" kern="0" spc="80" dirty="0">
                <a:solidFill>
                  <a:srgbClr val="2D62D2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发展规划</a:t>
            </a:r>
            <a:endParaRPr sz="27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05485" indent="-334645" algn="l" rtl="0" eaLnBrk="0">
              <a:lnSpc>
                <a:spcPct val="132000"/>
              </a:lnSpc>
              <a:spcBef>
                <a:spcPts val="1615"/>
              </a:spcBef>
            </a:pP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任务期内招收全职员工</a:t>
            </a:r>
            <a:r>
              <a:rPr lang="en-US"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人以上（博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士2名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，硕士5名</a:t>
            </a:r>
            <a:r>
              <a:rPr sz="2000" kern="0" spc="-29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，本科</a:t>
            </a:r>
            <a:r>
              <a:rPr lang="en-US"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）；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09295" indent="-338455" algn="l" rtl="0" eaLnBrk="0">
              <a:lnSpc>
                <a:spcPct val="133000"/>
              </a:lnSpc>
              <a:spcBef>
                <a:spcPts val="148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任务期内研发投入不低于</a:t>
            </a:r>
            <a:r>
              <a:rPr lang="en-US"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0万</a:t>
            </a:r>
            <a:r>
              <a:rPr sz="2000" kern="0" spc="-30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，营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收不低于</a:t>
            </a:r>
            <a:r>
              <a:rPr lang="en-US"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00万元；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rtl="0" eaLnBrk="0">
              <a:lnSpc>
                <a:spcPct val="107000"/>
              </a:lnSpc>
            </a:pPr>
            <a:endParaRPr sz="1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algn="l" rtl="0" eaLnBrk="0">
              <a:lnSpc>
                <a:spcPct val="7000"/>
              </a:lnSpc>
            </a:pPr>
            <a:endParaRPr sz="100" dirty="0"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725170" indent="-354330" algn="l" rtl="0" eaLnBrk="0">
              <a:lnSpc>
                <a:spcPct val="133000"/>
              </a:lnSpc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•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任务期内建成年产</a:t>
            </a:r>
            <a:r>
              <a:rPr lang="en-US"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0套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智能疫病监测预警机器人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”生产线。</a:t>
            </a:r>
            <a:endParaRPr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" name="textbox 204"/>
          <p:cNvSpPr/>
          <p:nvPr/>
        </p:nvSpPr>
        <p:spPr>
          <a:xfrm>
            <a:off x="691253" y="439466"/>
            <a:ext cx="4389754" cy="45974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r>
              <a:rPr sz="3200" b="1" kern="0" spc="-10" dirty="0">
                <a:solidFill>
                  <a:srgbClr val="2169D3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落地计划</a:t>
            </a:r>
            <a:endParaRPr 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617855" y="847725"/>
            <a:ext cx="9232265" cy="60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UNIT_PLACING_PICTURE_USER_VIEWPORT" val="{&quot;height&quot;:2576,&quot;width&quot;:2054}"/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417.5405511811024,&quot;left&quot;:-6.6,&quot;top&quot;:100.3,&quot;width&quot;:803.6656692913386}"/>
</p:tagLst>
</file>

<file path=ppt/tags/tag131.xml><?xml version="1.0" encoding="utf-8"?>
<p:tagLst xmlns:p="http://schemas.openxmlformats.org/presentationml/2006/main">
  <p:tag name="KSO_WM_DIAGRAM_VIRTUALLY_FRAME" val="{&quot;height&quot;:417.5405511811024,&quot;left&quot;:-6.6,&quot;top&quot;:100.3,&quot;width&quot;:803.6656692913386}"/>
</p:tagLst>
</file>

<file path=ppt/tags/tag132.xml><?xml version="1.0" encoding="utf-8"?>
<p:tagLst xmlns:p="http://schemas.openxmlformats.org/presentationml/2006/main">
  <p:tag name="KSO_WM_DIAGRAM_VIRTUALLY_FRAME" val="{&quot;height&quot;:417.5405511811024,&quot;left&quot;:-6.6,&quot;top&quot;:100.3,&quot;width&quot;:803.6656692913386}"/>
</p:tagLst>
</file>

<file path=ppt/tags/tag133.xml><?xml version="1.0" encoding="utf-8"?>
<p:tagLst xmlns:p="http://schemas.openxmlformats.org/presentationml/2006/main">
  <p:tag name="KSO_WM_DIAGRAM_VIRTUALLY_FRAME" val="{&quot;height&quot;:417.5405511811024,&quot;left&quot;:-6.6,&quot;top&quot;:100.3,&quot;width&quot;:803.6656692913386}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DIAGRAM_VIRTUALLY_FRAME" val="{&quot;height&quot;:166.97511811023625,&quot;left&quot;:69.7499212598425,&quot;top&quot;:90.91181102362205,&quot;width&quot;:820.0038582677165}"/>
</p:tagLst>
</file>

<file path=ppt/tags/tag137.xml><?xml version="1.0" encoding="utf-8"?>
<p:tagLst xmlns:p="http://schemas.openxmlformats.org/presentationml/2006/main">
  <p:tag name="KSO_WM_DIAGRAM_VIRTUALLY_FRAME" val="{&quot;height&quot;:166.97511811023625,&quot;left&quot;:69.7499212598425,&quot;top&quot;:90.91181102362205,&quot;width&quot;:820.0038582677165}"/>
</p:tagLst>
</file>

<file path=ppt/tags/tag138.xml><?xml version="1.0" encoding="utf-8"?>
<p:tagLst xmlns:p="http://schemas.openxmlformats.org/presentationml/2006/main">
  <p:tag name="KSO_WM_DIAGRAM_VIRTUALLY_FRAME" val="{&quot;height&quot;:166.97511811023625,&quot;left&quot;:69.7499212598425,&quot;top&quot;:90.91181102362205,&quot;width&quot;:820.0038582677165}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176.3200787401575,&quot;left&quot;:58.33000000000002,&quot;top&quot;:139.6799212598425,&quot;width&quot;:847.0699212598425}"/>
</p:tagLst>
</file>

<file path=ppt/tags/tag141.xml><?xml version="1.0" encoding="utf-8"?>
<p:tagLst xmlns:p="http://schemas.openxmlformats.org/presentationml/2006/main">
  <p:tag name="KSO_WM_DIAGRAM_VIRTUALLY_FRAME" val="{&quot;height&quot;:176.3200787401575,&quot;left&quot;:58.33000000000002,&quot;top&quot;:139.6799212598425,&quot;width&quot;:847.0699212598425}"/>
</p:tagLst>
</file>

<file path=ppt/tags/tag142.xml><?xml version="1.0" encoding="utf-8"?>
<p:tagLst xmlns:p="http://schemas.openxmlformats.org/presentationml/2006/main">
  <p:tag name="KSO_WM_DIAGRAM_VIRTUALLY_FRAME" val="{&quot;height&quot;:176.3200787401575,&quot;left&quot;:58.33000000000002,&quot;top&quot;:139.6799212598425,&quot;width&quot;:847.0699212598425}"/>
</p:tagLst>
</file>

<file path=ppt/tags/tag143.xml><?xml version="1.0" encoding="utf-8"?>
<p:tagLst xmlns:p="http://schemas.openxmlformats.org/presentationml/2006/main">
  <p:tag name="KSO_WM_DIAGRAM_VIRTUALLY_FRAME" val="{&quot;height&quot;:176.3200787401575,&quot;left&quot;:58.33000000000002,&quot;top&quot;:139.6799212598425,&quot;width&quot;:847.0699212598425}"/>
</p:tagLst>
</file>

<file path=ppt/tags/tag144.xml><?xml version="1.0" encoding="utf-8"?>
<p:tagLst xmlns:p="http://schemas.openxmlformats.org/presentationml/2006/main">
  <p:tag name="KSO_WM_DIAGRAM_VIRTUALLY_FRAME" val="{&quot;height&quot;:176.3200787401575,&quot;left&quot;:58.33000000000002,&quot;top&quot;:139.6799212598425,&quot;width&quot;:847.0699212598425}"/>
</p:tagLst>
</file>

<file path=ppt/tags/tag145.xml><?xml version="1.0" encoding="utf-8"?>
<p:tagLst xmlns:p="http://schemas.openxmlformats.org/presentationml/2006/main">
  <p:tag name="KSO_WM_DIAGRAM_VIRTUALLY_FRAME" val="{&quot;height&quot;:176.3200787401575,&quot;left&quot;:58.33000000000002,&quot;top&quot;:139.6799212598425,&quot;width&quot;:847.0699212598425}"/>
</p:tagLst>
</file>

<file path=ppt/tags/tag146.xml><?xml version="1.0" encoding="utf-8"?>
<p:tagLst xmlns:p="http://schemas.openxmlformats.org/presentationml/2006/main">
  <p:tag name="TABLE_ENDDRAG_ORIGIN_RECT" val="405*169"/>
  <p:tag name="TABLE_ENDDRAG_RECT" val="500*169*405*169"/>
</p:tagLst>
</file>

<file path=ppt/tags/tag147.xml><?xml version="1.0" encoding="utf-8"?>
<p:tagLst xmlns:p="http://schemas.openxmlformats.org/presentationml/2006/main">
  <p:tag name="KSO_WM_DIAGRAM_VIRTUALLY_FRAME" val="{&quot;height&quot;:316.8840157480316,&quot;left&quot;:63.2359842519685,&quot;top&quot;:155.43393700787402,&quot;width&quot;:538.5140157480315}"/>
</p:tagLst>
</file>

<file path=ppt/tags/tag148.xml><?xml version="1.0" encoding="utf-8"?>
<p:tagLst xmlns:p="http://schemas.openxmlformats.org/presentationml/2006/main">
  <p:tag name="KSO_WM_DIAGRAM_VIRTUALLY_FRAME" val="{&quot;height&quot;:316.8840157480316,&quot;left&quot;:63.2359842519685,&quot;top&quot;:155.43393700787402,&quot;width&quot;:538.5140157480315}"/>
</p:tagLst>
</file>

<file path=ppt/tags/tag149.xml><?xml version="1.0" encoding="utf-8"?>
<p:tagLst xmlns:p="http://schemas.openxmlformats.org/presentationml/2006/main">
  <p:tag name="KSO_WM_DIAGRAM_VIRTUALLY_FRAME" val="{&quot;height&quot;:316.8840157480316,&quot;left&quot;:63.2359842519685,&quot;top&quot;:155.43393700787402,&quot;width&quot;:538.514015748031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316.8840157480316,&quot;left&quot;:63.2359842519685,&quot;top&quot;:155.43393700787402,&quot;width&quot;:538.5140157480315}"/>
</p:tagLst>
</file>

<file path=ppt/tags/tag151.xml><?xml version="1.0" encoding="utf-8"?>
<p:tagLst xmlns:p="http://schemas.openxmlformats.org/presentationml/2006/main">
  <p:tag name="KSO_WM_DIAGRAM_VIRTUALLY_FRAME" val="{&quot;height&quot;:316.8840157480316,&quot;left&quot;:63.2359842519685,&quot;top&quot;:155.43393700787402,&quot;width&quot;:538.5140157480315}"/>
</p:tagLst>
</file>

<file path=ppt/tags/tag152.xml><?xml version="1.0" encoding="utf-8"?>
<p:tagLst xmlns:p="http://schemas.openxmlformats.org/presentationml/2006/main">
  <p:tag name="KSO_WM_DIAGRAM_VIRTUALLY_FRAME" val="{&quot;height&quot;:316.8840157480316,&quot;left&quot;:63.2359842519685,&quot;top&quot;:155.43393700787402,&quot;width&quot;:538.5140157480315}"/>
</p:tagLst>
</file>

<file path=ppt/tags/tag153.xml><?xml version="1.0" encoding="utf-8"?>
<p:tagLst xmlns:p="http://schemas.openxmlformats.org/presentationml/2006/main">
  <p:tag name="KSO_WM_DIAGRAM_VIRTUALLY_FRAME" val="{&quot;height&quot;:316.8840157480316,&quot;left&quot;:63.2359842519685,&quot;top&quot;:155.43393700787402,&quot;width&quot;:538.5140157480315}"/>
</p:tagLst>
</file>

<file path=ppt/tags/tag154.xml><?xml version="1.0" encoding="utf-8"?>
<p:tagLst xmlns:p="http://schemas.openxmlformats.org/presentationml/2006/main">
  <p:tag name="KSO_WM_DIAGRAM_VIRTUALLY_FRAME" val="{&quot;height&quot;:316.8840157480316,&quot;left&quot;:63.2359842519685,&quot;top&quot;:155.43393700787402,&quot;width&quot;:538.5140157480315}"/>
</p:tagLst>
</file>

<file path=ppt/tags/tag155.xml><?xml version="1.0" encoding="utf-8"?>
<p:tagLst xmlns:p="http://schemas.openxmlformats.org/presentationml/2006/main">
  <p:tag name="resource_record_key" val="{&quot;71&quot;:[76235680134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">
      <a:dk1>
        <a:srgbClr val="000000"/>
      </a:dk1>
      <a:lt1>
        <a:srgbClr val="FFFFFF"/>
      </a:lt1>
      <a:dk2>
        <a:srgbClr val="393130"/>
      </a:dk2>
      <a:lt2>
        <a:srgbClr val="F2F0ED"/>
      </a:lt2>
      <a:accent1>
        <a:srgbClr val="497099"/>
      </a:accent1>
      <a:accent2>
        <a:srgbClr val="5D857A"/>
      </a:accent2>
      <a:accent3>
        <a:srgbClr val="4264AA"/>
      </a:accent3>
      <a:accent4>
        <a:srgbClr val="95927B"/>
      </a:accent4>
      <a:accent5>
        <a:srgbClr val="94A177"/>
      </a:accent5>
      <a:accent6>
        <a:srgbClr val="799273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2807</Words>
  <Application>WPS 演示</Application>
  <PresentationFormat>宽屏</PresentationFormat>
  <Paragraphs>459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Arial</vt:lpstr>
      <vt:lpstr>微软雅黑</vt:lpstr>
      <vt:lpstr>Times New Roman</vt:lpstr>
      <vt:lpstr>黑体</vt:lpstr>
      <vt:lpstr>思源黑体 CN Medium</vt:lpstr>
      <vt:lpstr>Arial Unicode MS</vt:lpstr>
      <vt:lpstr>Calibri</vt:lpstr>
      <vt:lpstr>思源黑体 CN Medium</vt:lpstr>
      <vt:lpstr>方正宝黑体 简 Medium</vt:lpstr>
      <vt:lpstr>WPS</vt:lpstr>
      <vt:lpstr>1_WPS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蒋卉</cp:lastModifiedBy>
  <cp:revision>162</cp:revision>
  <dcterms:created xsi:type="dcterms:W3CDTF">2019-06-19T02:08:00Z</dcterms:created>
  <dcterms:modified xsi:type="dcterms:W3CDTF">2026-02-08T09:57:24Z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2052-12.1.0.24657</vt:lpwstr>
  </property>
  <property fmtid="{D5CDD505-2E9C-101B-9397-08002B2CF9AE}" pid="3" name="ICV">
    <vt:lpwstr>7E4277A3529D43ECA8E26E06EE9A7E40_11</vt:lpwstr>
  </property>
</Properties>
</file>